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537" r:id="rId3"/>
    <p:sldId id="425" r:id="rId4"/>
    <p:sldId id="257" r:id="rId5"/>
    <p:sldId id="258" r:id="rId6"/>
    <p:sldId id="259" r:id="rId7"/>
    <p:sldId id="260" r:id="rId8"/>
    <p:sldId id="53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aXwTMqWuL9qzBJncaqHeiw==" hashData="AFLCBWExQap1dM2kG1NispasPheZ+VwL4ZiaOPLSDEgrn4kBAIz7qp4R4ywx9aiiRBU0cZrZLPzcKb3ONT1oi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2D9F"/>
    <a:srgbClr val="2C1D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2"/>
  </p:normalViewPr>
  <p:slideViewPr>
    <p:cSldViewPr snapToGrid="0" snapToObjects="1">
      <p:cViewPr varScale="1">
        <p:scale>
          <a:sx n="100" d="100"/>
          <a:sy n="100" d="100"/>
        </p:scale>
        <p:origin x="90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238725-02EA-954A-BE08-8EF1B703A273}" type="doc">
      <dgm:prSet loTypeId="urn:microsoft.com/office/officeart/2005/8/layout/hierarchy3" loCatId="" qsTypeId="urn:microsoft.com/office/officeart/2005/8/quickstyle/simple3" qsCatId="simple" csTypeId="urn:microsoft.com/office/officeart/2005/8/colors/colorful2" csCatId="colorful" phldr="1"/>
      <dgm:spPr/>
      <dgm:t>
        <a:bodyPr/>
        <a:lstStyle/>
        <a:p>
          <a:endParaRPr lang="en-US"/>
        </a:p>
      </dgm:t>
    </dgm:pt>
    <dgm:pt modelId="{AAD8949E-7C60-204B-8FA5-C393DC885CD8}">
      <dgm:prSet phldrT="[Text]" custT="1"/>
      <dgm:spPr/>
      <dgm:t>
        <a:bodyPr/>
        <a:lstStyle/>
        <a:p>
          <a:r>
            <a:rPr lang="en-US" sz="2800" b="1" i="0" dirty="0">
              <a:solidFill>
                <a:srgbClr val="800000"/>
              </a:solidFill>
              <a:latin typeface="+mn-lt"/>
              <a:cs typeface="Comic Sans MS"/>
            </a:rPr>
            <a:t>PCOS</a:t>
          </a:r>
        </a:p>
      </dgm:t>
    </dgm:pt>
    <dgm:pt modelId="{BCA7E6F2-CFCF-2744-8CA3-314FB5CE3868}" type="parTrans" cxnId="{B9764B59-491B-5346-A37C-9D698271A550}">
      <dgm:prSet/>
      <dgm:spPr/>
      <dgm:t>
        <a:bodyPr/>
        <a:lstStyle/>
        <a:p>
          <a:endParaRPr lang="en-US"/>
        </a:p>
      </dgm:t>
    </dgm:pt>
    <dgm:pt modelId="{81664E68-5D24-0045-BE4A-D6AC4E63ACDB}" type="sibTrans" cxnId="{B9764B59-491B-5346-A37C-9D698271A550}">
      <dgm:prSet/>
      <dgm:spPr/>
      <dgm:t>
        <a:bodyPr/>
        <a:lstStyle/>
        <a:p>
          <a:endParaRPr lang="en-US"/>
        </a:p>
      </dgm:t>
    </dgm:pt>
    <dgm:pt modelId="{28357FF1-91AC-0140-8126-DA88A5243D71}">
      <dgm:prSet phldrT="[Text]" custT="1"/>
      <dgm:spPr/>
      <dgm:t>
        <a:bodyPr/>
        <a:lstStyle/>
        <a:p>
          <a:r>
            <a:rPr lang="en-US" sz="2000" b="1" i="0" dirty="0">
              <a:latin typeface="+mn-lt"/>
              <a:cs typeface="Comic Sans MS"/>
            </a:rPr>
            <a:t>CC resistance</a:t>
          </a:r>
        </a:p>
      </dgm:t>
    </dgm:pt>
    <dgm:pt modelId="{49619D31-3F7D-4C46-B15D-96974D46A72A}" type="parTrans" cxnId="{FFA63CB8-666E-E547-91A3-44E3C4401AF5}">
      <dgm:prSet/>
      <dgm:spPr/>
      <dgm:t>
        <a:bodyPr/>
        <a:lstStyle/>
        <a:p>
          <a:endParaRPr lang="en-US"/>
        </a:p>
      </dgm:t>
    </dgm:pt>
    <dgm:pt modelId="{2497048A-20B6-9246-8284-2091647CE03B}" type="sibTrans" cxnId="{FFA63CB8-666E-E547-91A3-44E3C4401AF5}">
      <dgm:prSet/>
      <dgm:spPr/>
      <dgm:t>
        <a:bodyPr/>
        <a:lstStyle/>
        <a:p>
          <a:endParaRPr lang="en-US"/>
        </a:p>
      </dgm:t>
    </dgm:pt>
    <dgm:pt modelId="{DA1E1212-1206-B64A-95C7-47013013EA92}">
      <dgm:prSet phldrT="[Text]" custT="1"/>
      <dgm:spPr/>
      <dgm:t>
        <a:bodyPr/>
        <a:lstStyle/>
        <a:p>
          <a:r>
            <a:rPr lang="en-US" sz="2000" b="1" i="0" dirty="0">
              <a:latin typeface="+mn-lt"/>
              <a:cs typeface="Comic Sans MS"/>
            </a:rPr>
            <a:t>IR and </a:t>
          </a:r>
          <a:r>
            <a:rPr lang="en-US" sz="2000" b="1" i="0" dirty="0" err="1">
              <a:latin typeface="+mn-lt"/>
              <a:cs typeface="Comic Sans MS"/>
            </a:rPr>
            <a:t>hyperinsulinema</a:t>
          </a:r>
          <a:endParaRPr lang="en-US" sz="2000" b="1" i="0" dirty="0">
            <a:latin typeface="+mn-lt"/>
            <a:cs typeface="Comic Sans MS"/>
          </a:endParaRPr>
        </a:p>
      </dgm:t>
    </dgm:pt>
    <dgm:pt modelId="{1949A151-CF10-0844-A20D-AEAB696452E4}" type="parTrans" cxnId="{BABEAAE8-5945-8242-89E8-133EE1771CB9}">
      <dgm:prSet/>
      <dgm:spPr/>
      <dgm:t>
        <a:bodyPr/>
        <a:lstStyle/>
        <a:p>
          <a:endParaRPr lang="en-US"/>
        </a:p>
      </dgm:t>
    </dgm:pt>
    <dgm:pt modelId="{83DA2C33-3A40-EC46-BBB6-FFE8E16B815A}" type="sibTrans" cxnId="{BABEAAE8-5945-8242-89E8-133EE1771CB9}">
      <dgm:prSet/>
      <dgm:spPr/>
      <dgm:t>
        <a:bodyPr/>
        <a:lstStyle/>
        <a:p>
          <a:endParaRPr lang="en-US"/>
        </a:p>
      </dgm:t>
    </dgm:pt>
    <dgm:pt modelId="{A8EF1D15-51F1-F24D-9B60-16859CF3A5BF}">
      <dgm:prSet phldrT="[Text]" custT="1"/>
      <dgm:spPr/>
      <dgm:t>
        <a:bodyPr/>
        <a:lstStyle/>
        <a:p>
          <a:r>
            <a:rPr lang="en-US" sz="2800" b="1" i="0" dirty="0">
              <a:solidFill>
                <a:srgbClr val="800000"/>
              </a:solidFill>
              <a:latin typeface="+mn-lt"/>
              <a:cs typeface="Comic Sans MS"/>
            </a:rPr>
            <a:t>Others</a:t>
          </a:r>
        </a:p>
      </dgm:t>
    </dgm:pt>
    <dgm:pt modelId="{B255A024-E6A0-D248-A597-4B9AE1B6FE39}" type="parTrans" cxnId="{343D7375-2570-934F-ADC9-AE0455EF3523}">
      <dgm:prSet/>
      <dgm:spPr/>
      <dgm:t>
        <a:bodyPr/>
        <a:lstStyle/>
        <a:p>
          <a:endParaRPr lang="en-US"/>
        </a:p>
      </dgm:t>
    </dgm:pt>
    <dgm:pt modelId="{EC01B331-F080-A943-8547-0659CDD9C5F6}" type="sibTrans" cxnId="{343D7375-2570-934F-ADC9-AE0455EF3523}">
      <dgm:prSet/>
      <dgm:spPr/>
      <dgm:t>
        <a:bodyPr/>
        <a:lstStyle/>
        <a:p>
          <a:endParaRPr lang="en-US"/>
        </a:p>
      </dgm:t>
    </dgm:pt>
    <dgm:pt modelId="{817692C7-7F5E-A948-9B96-CC3A1FFB38EA}">
      <dgm:prSet phldrT="[Text]" custT="1"/>
      <dgm:spPr/>
      <dgm:t>
        <a:bodyPr/>
        <a:lstStyle/>
        <a:p>
          <a:r>
            <a:rPr lang="en-US" sz="2000" b="1" i="0" dirty="0">
              <a:latin typeface="+mn-lt"/>
              <a:cs typeface="Comic Sans MS"/>
            </a:rPr>
            <a:t>To increase the number of follicles recruited </a:t>
          </a:r>
        </a:p>
      </dgm:t>
    </dgm:pt>
    <dgm:pt modelId="{154A8BDD-BEF8-754D-BE94-B988896713F0}" type="parTrans" cxnId="{AEC3DFEE-B0A8-4046-A409-DBDA90EE4CD9}">
      <dgm:prSet/>
      <dgm:spPr/>
      <dgm:t>
        <a:bodyPr/>
        <a:lstStyle/>
        <a:p>
          <a:endParaRPr lang="en-US"/>
        </a:p>
      </dgm:t>
    </dgm:pt>
    <dgm:pt modelId="{888977DF-77C5-5C47-A31B-C21DAD184AD7}" type="sibTrans" cxnId="{AEC3DFEE-B0A8-4046-A409-DBDA90EE4CD9}">
      <dgm:prSet/>
      <dgm:spPr/>
      <dgm:t>
        <a:bodyPr/>
        <a:lstStyle/>
        <a:p>
          <a:endParaRPr lang="en-US"/>
        </a:p>
      </dgm:t>
    </dgm:pt>
    <dgm:pt modelId="{AE4A49AB-7C75-C54E-83F9-2482C5417303}">
      <dgm:prSet phldrT="[Text]" custT="1"/>
      <dgm:spPr/>
      <dgm:t>
        <a:bodyPr/>
        <a:lstStyle/>
        <a:p>
          <a:r>
            <a:rPr lang="en-US" sz="2000" b="1" i="0" dirty="0">
              <a:latin typeface="+mn-lt"/>
              <a:cs typeface="Comic Sans MS"/>
            </a:rPr>
            <a:t>Androgen Excess</a:t>
          </a:r>
        </a:p>
      </dgm:t>
    </dgm:pt>
    <dgm:pt modelId="{701D51C7-519F-404A-BA92-9F7302F858F2}" type="parTrans" cxnId="{1750B985-E366-C04B-BA5B-C8497245F503}">
      <dgm:prSet/>
      <dgm:spPr/>
      <dgm:t>
        <a:bodyPr/>
        <a:lstStyle/>
        <a:p>
          <a:endParaRPr lang="en-US"/>
        </a:p>
      </dgm:t>
    </dgm:pt>
    <dgm:pt modelId="{37664B88-1CBE-2B45-8582-118A6A0BE134}" type="sibTrans" cxnId="{1750B985-E366-C04B-BA5B-C8497245F503}">
      <dgm:prSet/>
      <dgm:spPr/>
      <dgm:t>
        <a:bodyPr/>
        <a:lstStyle/>
        <a:p>
          <a:endParaRPr lang="en-US"/>
        </a:p>
      </dgm:t>
    </dgm:pt>
    <dgm:pt modelId="{E4D271DE-BF69-604A-ABD6-F4D711349EEC}">
      <dgm:prSet phldrT="[Text]" custT="1"/>
      <dgm:spPr/>
      <dgm:t>
        <a:bodyPr/>
        <a:lstStyle/>
        <a:p>
          <a:r>
            <a:rPr lang="en-US" sz="2000" b="1" i="0" dirty="0">
              <a:latin typeface="+mn-lt"/>
              <a:cs typeface="Comic Sans MS"/>
            </a:rPr>
            <a:t>Obesity</a:t>
          </a:r>
        </a:p>
      </dgm:t>
    </dgm:pt>
    <dgm:pt modelId="{A52112A6-6B5E-3D45-ADE7-C1E1B314A2F0}" type="parTrans" cxnId="{4B993CA5-869C-F24D-B051-A9EA48C66AA7}">
      <dgm:prSet/>
      <dgm:spPr/>
      <dgm:t>
        <a:bodyPr/>
        <a:lstStyle/>
        <a:p>
          <a:endParaRPr lang="en-US"/>
        </a:p>
      </dgm:t>
    </dgm:pt>
    <dgm:pt modelId="{BC5F8335-32B6-E74E-BBDE-A7AEE4669566}" type="sibTrans" cxnId="{4B993CA5-869C-F24D-B051-A9EA48C66AA7}">
      <dgm:prSet/>
      <dgm:spPr/>
      <dgm:t>
        <a:bodyPr/>
        <a:lstStyle/>
        <a:p>
          <a:endParaRPr lang="en-US"/>
        </a:p>
      </dgm:t>
    </dgm:pt>
    <dgm:pt modelId="{59699B7C-0ECF-474A-B5D3-36EECAE9EBF9}">
      <dgm:prSet phldrT="[Text]" custT="1"/>
      <dgm:spPr/>
      <dgm:t>
        <a:bodyPr/>
        <a:lstStyle/>
        <a:p>
          <a:r>
            <a:rPr lang="en-US" sz="2000" b="1" i="0" dirty="0">
              <a:latin typeface="+mn-lt"/>
              <a:cs typeface="Comic Sans MS"/>
            </a:rPr>
            <a:t>To increase the quality of oocytes</a:t>
          </a:r>
        </a:p>
      </dgm:t>
    </dgm:pt>
    <dgm:pt modelId="{8FADB554-34B8-234B-919D-8892FB153A55}" type="parTrans" cxnId="{04DD332C-E19A-FB4B-B2DA-3548F2D02FBB}">
      <dgm:prSet/>
      <dgm:spPr/>
      <dgm:t>
        <a:bodyPr/>
        <a:lstStyle/>
        <a:p>
          <a:endParaRPr lang="en-US"/>
        </a:p>
      </dgm:t>
    </dgm:pt>
    <dgm:pt modelId="{93F9D00E-A6C7-7F4B-867D-C958BDA2DEA8}" type="sibTrans" cxnId="{04DD332C-E19A-FB4B-B2DA-3548F2D02FBB}">
      <dgm:prSet/>
      <dgm:spPr/>
      <dgm:t>
        <a:bodyPr/>
        <a:lstStyle/>
        <a:p>
          <a:endParaRPr lang="en-US"/>
        </a:p>
      </dgm:t>
    </dgm:pt>
    <dgm:pt modelId="{52813234-C016-8642-86FA-3397F7CDA1D6}">
      <dgm:prSet phldrT="[Text]" custT="1"/>
      <dgm:spPr/>
      <dgm:t>
        <a:bodyPr/>
        <a:lstStyle/>
        <a:p>
          <a:r>
            <a:rPr lang="en-US" sz="2000" b="1" i="0" dirty="0">
              <a:latin typeface="+mn-lt"/>
              <a:cs typeface="Comic Sans MS"/>
            </a:rPr>
            <a:t>To increase the FR and IR</a:t>
          </a:r>
        </a:p>
      </dgm:t>
    </dgm:pt>
    <dgm:pt modelId="{4FE81F7E-F3A6-6A4D-84B4-8EE7F78C9493}" type="parTrans" cxnId="{8DDFF716-965C-5348-95CB-E792066FC847}">
      <dgm:prSet/>
      <dgm:spPr/>
      <dgm:t>
        <a:bodyPr/>
        <a:lstStyle/>
        <a:p>
          <a:endParaRPr lang="en-US"/>
        </a:p>
      </dgm:t>
    </dgm:pt>
    <dgm:pt modelId="{A6ABCDC7-2319-F249-A143-86046FFA8A22}" type="sibTrans" cxnId="{8DDFF716-965C-5348-95CB-E792066FC847}">
      <dgm:prSet/>
      <dgm:spPr/>
      <dgm:t>
        <a:bodyPr/>
        <a:lstStyle/>
        <a:p>
          <a:endParaRPr lang="en-US"/>
        </a:p>
      </dgm:t>
    </dgm:pt>
    <dgm:pt modelId="{0580A4F2-D8E8-954C-A6A4-79B93AFF989E}">
      <dgm:prSet phldrT="[Text]" custT="1"/>
      <dgm:spPr/>
      <dgm:t>
        <a:bodyPr/>
        <a:lstStyle/>
        <a:p>
          <a:r>
            <a:rPr lang="en-US" sz="2000" b="1" i="0" dirty="0">
              <a:latin typeface="+mn-lt"/>
              <a:cs typeface="Comic Sans MS"/>
            </a:rPr>
            <a:t>To increase the CPR</a:t>
          </a:r>
        </a:p>
      </dgm:t>
    </dgm:pt>
    <dgm:pt modelId="{C3B509AF-4BFD-4D46-BC77-ED6E1383278F}" type="parTrans" cxnId="{5A1B26E2-2064-684E-982F-F87DAF64446D}">
      <dgm:prSet/>
      <dgm:spPr/>
      <dgm:t>
        <a:bodyPr/>
        <a:lstStyle/>
        <a:p>
          <a:endParaRPr lang="en-US"/>
        </a:p>
      </dgm:t>
    </dgm:pt>
    <dgm:pt modelId="{4B59D100-30E9-404F-82C0-76A6F6B174B9}" type="sibTrans" cxnId="{5A1B26E2-2064-684E-982F-F87DAF64446D}">
      <dgm:prSet/>
      <dgm:spPr/>
      <dgm:t>
        <a:bodyPr/>
        <a:lstStyle/>
        <a:p>
          <a:endParaRPr lang="en-US"/>
        </a:p>
      </dgm:t>
    </dgm:pt>
    <dgm:pt modelId="{FD7AA5C6-45D1-4846-AB90-A796C4D7C06B}">
      <dgm:prSet phldrT="[Text]" custT="1"/>
      <dgm:spPr/>
      <dgm:t>
        <a:bodyPr/>
        <a:lstStyle/>
        <a:p>
          <a:r>
            <a:rPr lang="en-US" sz="2800" b="1" i="0" dirty="0">
              <a:solidFill>
                <a:srgbClr val="800000"/>
              </a:solidFill>
              <a:latin typeface="+mn-lt"/>
              <a:cs typeface="Comic Sans MS"/>
            </a:rPr>
            <a:t>Poor Responders</a:t>
          </a:r>
        </a:p>
        <a:p>
          <a:r>
            <a:rPr lang="en-US" sz="2800" b="1" i="0" dirty="0">
              <a:solidFill>
                <a:srgbClr val="800000"/>
              </a:solidFill>
              <a:latin typeface="+mn-lt"/>
              <a:cs typeface="Comic Sans MS"/>
            </a:rPr>
            <a:t>DOR</a:t>
          </a:r>
        </a:p>
      </dgm:t>
    </dgm:pt>
    <dgm:pt modelId="{FA7F0179-EF02-2B41-9C05-7A7DAEB5A5F5}" type="parTrans" cxnId="{9763828F-3568-D746-A413-879DE9F87E1D}">
      <dgm:prSet/>
      <dgm:spPr/>
      <dgm:t>
        <a:bodyPr/>
        <a:lstStyle/>
        <a:p>
          <a:endParaRPr lang="en-US"/>
        </a:p>
      </dgm:t>
    </dgm:pt>
    <dgm:pt modelId="{FDB654B3-5620-9A4C-8B7A-5ACCB6A218F9}" type="sibTrans" cxnId="{9763828F-3568-D746-A413-879DE9F87E1D}">
      <dgm:prSet/>
      <dgm:spPr/>
      <dgm:t>
        <a:bodyPr/>
        <a:lstStyle/>
        <a:p>
          <a:endParaRPr lang="en-US"/>
        </a:p>
      </dgm:t>
    </dgm:pt>
    <dgm:pt modelId="{2451665D-58AD-6647-8CE6-1CE75342590E}">
      <dgm:prSet phldrT="[Text]" custT="1"/>
      <dgm:spPr/>
      <dgm:t>
        <a:bodyPr/>
        <a:lstStyle/>
        <a:p>
          <a:r>
            <a:rPr lang="en-US" sz="2000" b="1" i="0" dirty="0">
              <a:latin typeface="+mn-lt"/>
              <a:cs typeface="Comic Sans MS"/>
            </a:rPr>
            <a:t>To decrease incidence of metabolic syndrome</a:t>
          </a:r>
        </a:p>
      </dgm:t>
    </dgm:pt>
    <dgm:pt modelId="{C7FC90F9-6EEA-B84A-8533-2C60EE1EDEBF}" type="parTrans" cxnId="{AB7FC1CD-8B3C-6E4C-BFAA-879ED98D1A14}">
      <dgm:prSet/>
      <dgm:spPr/>
      <dgm:t>
        <a:bodyPr/>
        <a:lstStyle/>
        <a:p>
          <a:endParaRPr lang="en-US"/>
        </a:p>
      </dgm:t>
    </dgm:pt>
    <dgm:pt modelId="{A5C9D751-4520-2042-99C3-E13CF0AE23E2}" type="sibTrans" cxnId="{AB7FC1CD-8B3C-6E4C-BFAA-879ED98D1A14}">
      <dgm:prSet/>
      <dgm:spPr/>
      <dgm:t>
        <a:bodyPr/>
        <a:lstStyle/>
        <a:p>
          <a:endParaRPr lang="en-US"/>
        </a:p>
      </dgm:t>
    </dgm:pt>
    <dgm:pt modelId="{1E51DC28-C75E-C444-BB63-BB82E80D7C19}" type="pres">
      <dgm:prSet presAssocID="{42238725-02EA-954A-BE08-8EF1B703A273}" presName="diagram" presStyleCnt="0">
        <dgm:presLayoutVars>
          <dgm:chPref val="1"/>
          <dgm:dir/>
          <dgm:animOne val="branch"/>
          <dgm:animLvl val="lvl"/>
          <dgm:resizeHandles/>
        </dgm:presLayoutVars>
      </dgm:prSet>
      <dgm:spPr/>
    </dgm:pt>
    <dgm:pt modelId="{69D50281-8863-E547-8DCA-FE5DD0486A21}" type="pres">
      <dgm:prSet presAssocID="{AAD8949E-7C60-204B-8FA5-C393DC885CD8}" presName="root" presStyleCnt="0"/>
      <dgm:spPr/>
    </dgm:pt>
    <dgm:pt modelId="{AC118D79-5C44-8943-9022-56F004924AEF}" type="pres">
      <dgm:prSet presAssocID="{AAD8949E-7C60-204B-8FA5-C393DC885CD8}" presName="rootComposite" presStyleCnt="0"/>
      <dgm:spPr/>
    </dgm:pt>
    <dgm:pt modelId="{07207C55-53BF-554B-AB26-370699C008D6}" type="pres">
      <dgm:prSet presAssocID="{AAD8949E-7C60-204B-8FA5-C393DC885CD8}" presName="rootText" presStyleLbl="node1" presStyleIdx="0" presStyleCnt="3"/>
      <dgm:spPr/>
    </dgm:pt>
    <dgm:pt modelId="{FA8959DA-F18E-904D-8283-4395F16347D4}" type="pres">
      <dgm:prSet presAssocID="{AAD8949E-7C60-204B-8FA5-C393DC885CD8}" presName="rootConnector" presStyleLbl="node1" presStyleIdx="0" presStyleCnt="3"/>
      <dgm:spPr/>
    </dgm:pt>
    <dgm:pt modelId="{D0318B6B-C9E5-1544-BF51-114D8F8006CE}" type="pres">
      <dgm:prSet presAssocID="{AAD8949E-7C60-204B-8FA5-C393DC885CD8}" presName="childShape" presStyleCnt="0"/>
      <dgm:spPr/>
    </dgm:pt>
    <dgm:pt modelId="{5E7835A0-F3C4-A543-8DA2-A0621BDD44CE}" type="pres">
      <dgm:prSet presAssocID="{49619D31-3F7D-4C46-B15D-96974D46A72A}" presName="Name13" presStyleLbl="parChTrans1D2" presStyleIdx="0" presStyleCnt="9"/>
      <dgm:spPr/>
    </dgm:pt>
    <dgm:pt modelId="{690AE094-FEB7-F441-BEA4-4C0057247C7C}" type="pres">
      <dgm:prSet presAssocID="{28357FF1-91AC-0140-8126-DA88A5243D71}" presName="childText" presStyleLbl="bgAcc1" presStyleIdx="0" presStyleCnt="9" custScaleY="46780" custLinFactNeighborX="-1172" custLinFactNeighborY="-5792">
        <dgm:presLayoutVars>
          <dgm:bulletEnabled val="1"/>
        </dgm:presLayoutVars>
      </dgm:prSet>
      <dgm:spPr/>
    </dgm:pt>
    <dgm:pt modelId="{E8FEFA4F-C822-6145-A811-13145AF8E214}" type="pres">
      <dgm:prSet presAssocID="{1949A151-CF10-0844-A20D-AEAB696452E4}" presName="Name13" presStyleLbl="parChTrans1D2" presStyleIdx="1" presStyleCnt="9"/>
      <dgm:spPr/>
    </dgm:pt>
    <dgm:pt modelId="{605C35BD-FD33-0F4A-92C0-8B69BDB05994}" type="pres">
      <dgm:prSet presAssocID="{DA1E1212-1206-B64A-95C7-47013013EA92}" presName="childText" presStyleLbl="bgAcc1" presStyleIdx="1" presStyleCnt="9" custScaleX="139595" custScaleY="81102" custLinFactNeighborX="-3236" custLinFactNeighborY="5868">
        <dgm:presLayoutVars>
          <dgm:bulletEnabled val="1"/>
        </dgm:presLayoutVars>
      </dgm:prSet>
      <dgm:spPr/>
    </dgm:pt>
    <dgm:pt modelId="{8B9F0FA7-EFD3-A341-BF98-8F8C62A36D7E}" type="pres">
      <dgm:prSet presAssocID="{701D51C7-519F-404A-BA92-9F7302F858F2}" presName="Name13" presStyleLbl="parChTrans1D2" presStyleIdx="2" presStyleCnt="9"/>
      <dgm:spPr/>
    </dgm:pt>
    <dgm:pt modelId="{C0FA702A-6FEA-0A46-9697-3317435CDCEA}" type="pres">
      <dgm:prSet presAssocID="{AE4A49AB-7C75-C54E-83F9-2482C5417303}" presName="childText" presStyleLbl="bgAcc1" presStyleIdx="2" presStyleCnt="9" custScaleY="47880" custLinFactNeighborY="-134">
        <dgm:presLayoutVars>
          <dgm:bulletEnabled val="1"/>
        </dgm:presLayoutVars>
      </dgm:prSet>
      <dgm:spPr/>
    </dgm:pt>
    <dgm:pt modelId="{03424804-1F3E-CF42-85EB-7A3BAC8A2429}" type="pres">
      <dgm:prSet presAssocID="{A52112A6-6B5E-3D45-ADE7-C1E1B314A2F0}" presName="Name13" presStyleLbl="parChTrans1D2" presStyleIdx="3" presStyleCnt="9"/>
      <dgm:spPr/>
    </dgm:pt>
    <dgm:pt modelId="{4F31A2EA-D41C-7E45-8161-7AA155AE2D45}" type="pres">
      <dgm:prSet presAssocID="{E4D271DE-BF69-604A-ABD6-F4D711349EEC}" presName="childText" presStyleLbl="bgAcc1" presStyleIdx="3" presStyleCnt="9" custScaleY="40430" custLinFactNeighborY="-5255">
        <dgm:presLayoutVars>
          <dgm:bulletEnabled val="1"/>
        </dgm:presLayoutVars>
      </dgm:prSet>
      <dgm:spPr/>
    </dgm:pt>
    <dgm:pt modelId="{FF289DA3-5194-C249-8E0A-2DDED38FD8CC}" type="pres">
      <dgm:prSet presAssocID="{C7FC90F9-6EEA-B84A-8533-2C60EE1EDEBF}" presName="Name13" presStyleLbl="parChTrans1D2" presStyleIdx="4" presStyleCnt="9"/>
      <dgm:spPr/>
    </dgm:pt>
    <dgm:pt modelId="{2B200889-186A-6541-86B3-F9816BC170E6}" type="pres">
      <dgm:prSet presAssocID="{2451665D-58AD-6647-8CE6-1CE75342590E}" presName="childText" presStyleLbl="bgAcc1" presStyleIdx="4" presStyleCnt="9" custScaleX="126618" custScaleY="102928" custLinFactNeighborY="-8255">
        <dgm:presLayoutVars>
          <dgm:bulletEnabled val="1"/>
        </dgm:presLayoutVars>
      </dgm:prSet>
      <dgm:spPr/>
    </dgm:pt>
    <dgm:pt modelId="{FA9A602C-A5D8-7D40-9BDC-A0E03FB8ACD8}" type="pres">
      <dgm:prSet presAssocID="{A8EF1D15-51F1-F24D-9B60-16859CF3A5BF}" presName="root" presStyleCnt="0"/>
      <dgm:spPr/>
    </dgm:pt>
    <dgm:pt modelId="{F409157D-74DE-3540-BFC7-13CC21C2D9DA}" type="pres">
      <dgm:prSet presAssocID="{A8EF1D15-51F1-F24D-9B60-16859CF3A5BF}" presName="rootComposite" presStyleCnt="0"/>
      <dgm:spPr/>
    </dgm:pt>
    <dgm:pt modelId="{F9EAFC02-16A8-B948-AC7C-244603F09BE2}" type="pres">
      <dgm:prSet presAssocID="{A8EF1D15-51F1-F24D-9B60-16859CF3A5BF}" presName="rootText" presStyleLbl="node1" presStyleIdx="1" presStyleCnt="3" custLinFactX="80973" custLinFactNeighborX="100000" custLinFactNeighborY="-267"/>
      <dgm:spPr/>
    </dgm:pt>
    <dgm:pt modelId="{483CD5D4-087B-6D4E-B447-3BA10BD89FF3}" type="pres">
      <dgm:prSet presAssocID="{A8EF1D15-51F1-F24D-9B60-16859CF3A5BF}" presName="rootConnector" presStyleLbl="node1" presStyleIdx="1" presStyleCnt="3"/>
      <dgm:spPr/>
    </dgm:pt>
    <dgm:pt modelId="{803E1BCB-4D2F-4C47-85B2-DC88FFE4B21B}" type="pres">
      <dgm:prSet presAssocID="{A8EF1D15-51F1-F24D-9B60-16859CF3A5BF}" presName="childShape" presStyleCnt="0"/>
      <dgm:spPr/>
    </dgm:pt>
    <dgm:pt modelId="{76FF036A-5266-F74B-B487-F238F19EFEC0}" type="pres">
      <dgm:prSet presAssocID="{FD7AA5C6-45D1-4846-AB90-A796C4D7C06B}" presName="root" presStyleCnt="0"/>
      <dgm:spPr/>
    </dgm:pt>
    <dgm:pt modelId="{34D87268-7347-F74C-AB03-FA1B6F290C09}" type="pres">
      <dgm:prSet presAssocID="{FD7AA5C6-45D1-4846-AB90-A796C4D7C06B}" presName="rootComposite" presStyleCnt="0"/>
      <dgm:spPr/>
    </dgm:pt>
    <dgm:pt modelId="{1ECCE390-6AFA-A440-839A-768E3751E800}" type="pres">
      <dgm:prSet presAssocID="{FD7AA5C6-45D1-4846-AB90-A796C4D7C06B}" presName="rootText" presStyleLbl="node1" presStyleIdx="2" presStyleCnt="3" custScaleX="159501" custLinFactX="-28782" custLinFactNeighborX="-100000" custLinFactNeighborY="-267"/>
      <dgm:spPr/>
    </dgm:pt>
    <dgm:pt modelId="{63F90525-14E5-C342-BFF0-DB7CC717ECFC}" type="pres">
      <dgm:prSet presAssocID="{FD7AA5C6-45D1-4846-AB90-A796C4D7C06B}" presName="rootConnector" presStyleLbl="node1" presStyleIdx="2" presStyleCnt="3"/>
      <dgm:spPr/>
    </dgm:pt>
    <dgm:pt modelId="{94146FAF-DF9B-D749-8BD2-9ABCFFDB56E0}" type="pres">
      <dgm:prSet presAssocID="{FD7AA5C6-45D1-4846-AB90-A796C4D7C06B}" presName="childShape" presStyleCnt="0"/>
      <dgm:spPr/>
    </dgm:pt>
    <dgm:pt modelId="{9BC8E597-147B-284C-B6F9-40585D57F078}" type="pres">
      <dgm:prSet presAssocID="{154A8BDD-BEF8-754D-BE94-B988896713F0}" presName="Name13" presStyleLbl="parChTrans1D2" presStyleIdx="5" presStyleCnt="9"/>
      <dgm:spPr/>
    </dgm:pt>
    <dgm:pt modelId="{27163228-C1A1-904E-A38C-2A75DBCBB404}" type="pres">
      <dgm:prSet presAssocID="{817692C7-7F5E-A948-9B96-CC3A1FFB38EA}" presName="childText" presStyleLbl="bgAcc1" presStyleIdx="5" presStyleCnt="9" custScaleX="140744" custScaleY="80217" custLinFactX="-51212" custLinFactNeighborX="-100000" custLinFactNeighborY="-2372">
        <dgm:presLayoutVars>
          <dgm:bulletEnabled val="1"/>
        </dgm:presLayoutVars>
      </dgm:prSet>
      <dgm:spPr/>
    </dgm:pt>
    <dgm:pt modelId="{66D83B64-733D-5146-9B10-F1B0041965C0}" type="pres">
      <dgm:prSet presAssocID="{8FADB554-34B8-234B-919D-8892FB153A55}" presName="Name13" presStyleLbl="parChTrans1D2" presStyleIdx="6" presStyleCnt="9"/>
      <dgm:spPr/>
    </dgm:pt>
    <dgm:pt modelId="{510A185A-7700-5D4F-88B7-BDC399874C4E}" type="pres">
      <dgm:prSet presAssocID="{59699B7C-0ECF-474A-B5D3-36EECAE9EBF9}" presName="childText" presStyleLbl="bgAcc1" presStyleIdx="6" presStyleCnt="9" custScaleX="136398" custScaleY="54594" custLinFactX="-47353" custLinFactNeighborX="-100000" custLinFactNeighborY="-860">
        <dgm:presLayoutVars>
          <dgm:bulletEnabled val="1"/>
        </dgm:presLayoutVars>
      </dgm:prSet>
      <dgm:spPr/>
    </dgm:pt>
    <dgm:pt modelId="{4EA08416-FE1B-9A46-A86A-834D8F80C876}" type="pres">
      <dgm:prSet presAssocID="{4FE81F7E-F3A6-6A4D-84B4-8EE7F78C9493}" presName="Name13" presStyleLbl="parChTrans1D2" presStyleIdx="7" presStyleCnt="9"/>
      <dgm:spPr/>
    </dgm:pt>
    <dgm:pt modelId="{E4F3DEC7-D419-2C49-8DB3-8DBC57C292CA}" type="pres">
      <dgm:prSet presAssocID="{52813234-C016-8642-86FA-3397F7CDA1D6}" presName="childText" presStyleLbl="bgAcc1" presStyleIdx="7" presStyleCnt="9" custScaleX="133773" custScaleY="64901" custLinFactX="-48247" custLinFactNeighborX="-100000" custLinFactNeighborY="4744">
        <dgm:presLayoutVars>
          <dgm:bulletEnabled val="1"/>
        </dgm:presLayoutVars>
      </dgm:prSet>
      <dgm:spPr/>
    </dgm:pt>
    <dgm:pt modelId="{DB6FFFA7-B3D1-5F43-AED4-A91514934F5F}" type="pres">
      <dgm:prSet presAssocID="{C3B509AF-4BFD-4D46-BC77-ED6E1383278F}" presName="Name13" presStyleLbl="parChTrans1D2" presStyleIdx="8" presStyleCnt="9"/>
      <dgm:spPr/>
    </dgm:pt>
    <dgm:pt modelId="{CD5A873D-B99F-B94A-ADEF-F89D49BD3A9D}" type="pres">
      <dgm:prSet presAssocID="{0580A4F2-D8E8-954C-A6A4-79B93AFF989E}" presName="childText" presStyleLbl="bgAcc1" presStyleIdx="8" presStyleCnt="9" custScaleX="126658" custScaleY="61667" custLinFactX="-42317" custLinFactNeighborX="-100000" custLinFactNeighborY="890">
        <dgm:presLayoutVars>
          <dgm:bulletEnabled val="1"/>
        </dgm:presLayoutVars>
      </dgm:prSet>
      <dgm:spPr/>
    </dgm:pt>
  </dgm:ptLst>
  <dgm:cxnLst>
    <dgm:cxn modelId="{819D3C03-7980-4B4B-8D7B-5A0578696FCE}" type="presOf" srcId="{154A8BDD-BEF8-754D-BE94-B988896713F0}" destId="{9BC8E597-147B-284C-B6F9-40585D57F078}" srcOrd="0" destOrd="0" presId="urn:microsoft.com/office/officeart/2005/8/layout/hierarchy3"/>
    <dgm:cxn modelId="{8DDFF716-965C-5348-95CB-E792066FC847}" srcId="{FD7AA5C6-45D1-4846-AB90-A796C4D7C06B}" destId="{52813234-C016-8642-86FA-3397F7CDA1D6}" srcOrd="2" destOrd="0" parTransId="{4FE81F7E-F3A6-6A4D-84B4-8EE7F78C9493}" sibTransId="{A6ABCDC7-2319-F249-A143-86046FFA8A22}"/>
    <dgm:cxn modelId="{C21FD626-6CD6-184F-8520-6EE10D6098FD}" type="presOf" srcId="{59699B7C-0ECF-474A-B5D3-36EECAE9EBF9}" destId="{510A185A-7700-5D4F-88B7-BDC399874C4E}" srcOrd="0" destOrd="0" presId="urn:microsoft.com/office/officeart/2005/8/layout/hierarchy3"/>
    <dgm:cxn modelId="{04DD332C-E19A-FB4B-B2DA-3548F2D02FBB}" srcId="{FD7AA5C6-45D1-4846-AB90-A796C4D7C06B}" destId="{59699B7C-0ECF-474A-B5D3-36EECAE9EBF9}" srcOrd="1" destOrd="0" parTransId="{8FADB554-34B8-234B-919D-8892FB153A55}" sibTransId="{93F9D00E-A6C7-7F4B-867D-C958BDA2DEA8}"/>
    <dgm:cxn modelId="{B9764B59-491B-5346-A37C-9D698271A550}" srcId="{42238725-02EA-954A-BE08-8EF1B703A273}" destId="{AAD8949E-7C60-204B-8FA5-C393DC885CD8}" srcOrd="0" destOrd="0" parTransId="{BCA7E6F2-CFCF-2744-8CA3-314FB5CE3868}" sibTransId="{81664E68-5D24-0045-BE4A-D6AC4E63ACDB}"/>
    <dgm:cxn modelId="{56F4125A-560F-1340-8FD9-65455ABF4A9A}" type="presOf" srcId="{52813234-C016-8642-86FA-3397F7CDA1D6}" destId="{E4F3DEC7-D419-2C49-8DB3-8DBC57C292CA}" srcOrd="0" destOrd="0" presId="urn:microsoft.com/office/officeart/2005/8/layout/hierarchy3"/>
    <dgm:cxn modelId="{0E30C85B-C83B-E144-B268-0929F74C28B4}" type="presOf" srcId="{AE4A49AB-7C75-C54E-83F9-2482C5417303}" destId="{C0FA702A-6FEA-0A46-9697-3317435CDCEA}" srcOrd="0" destOrd="0" presId="urn:microsoft.com/office/officeart/2005/8/layout/hierarchy3"/>
    <dgm:cxn modelId="{A9104767-DBC2-2641-B845-B36E5CAED163}" type="presOf" srcId="{817692C7-7F5E-A948-9B96-CC3A1FFB38EA}" destId="{27163228-C1A1-904E-A38C-2A75DBCBB404}" srcOrd="0" destOrd="0" presId="urn:microsoft.com/office/officeart/2005/8/layout/hierarchy3"/>
    <dgm:cxn modelId="{ABF71269-E0D0-104D-8060-69D1E39405BF}" type="presOf" srcId="{C7FC90F9-6EEA-B84A-8533-2C60EE1EDEBF}" destId="{FF289DA3-5194-C249-8E0A-2DDED38FD8CC}" srcOrd="0" destOrd="0" presId="urn:microsoft.com/office/officeart/2005/8/layout/hierarchy3"/>
    <dgm:cxn modelId="{6CFC7C6D-1F31-9644-BFE0-1E3B7D2F8E1A}" type="presOf" srcId="{1949A151-CF10-0844-A20D-AEAB696452E4}" destId="{E8FEFA4F-C822-6145-A811-13145AF8E214}" srcOrd="0" destOrd="0" presId="urn:microsoft.com/office/officeart/2005/8/layout/hierarchy3"/>
    <dgm:cxn modelId="{7BF4F76D-B614-E14C-B43A-F71A4478A60C}" type="presOf" srcId="{AAD8949E-7C60-204B-8FA5-C393DC885CD8}" destId="{FA8959DA-F18E-904D-8283-4395F16347D4}" srcOrd="1" destOrd="0" presId="urn:microsoft.com/office/officeart/2005/8/layout/hierarchy3"/>
    <dgm:cxn modelId="{343D7375-2570-934F-ADC9-AE0455EF3523}" srcId="{42238725-02EA-954A-BE08-8EF1B703A273}" destId="{A8EF1D15-51F1-F24D-9B60-16859CF3A5BF}" srcOrd="1" destOrd="0" parTransId="{B255A024-E6A0-D248-A597-4B9AE1B6FE39}" sibTransId="{EC01B331-F080-A943-8547-0659CDD9C5F6}"/>
    <dgm:cxn modelId="{1C7FF17B-7873-374D-B936-B83C83337D33}" type="presOf" srcId="{DA1E1212-1206-B64A-95C7-47013013EA92}" destId="{605C35BD-FD33-0F4A-92C0-8B69BDB05994}" srcOrd="0" destOrd="0" presId="urn:microsoft.com/office/officeart/2005/8/layout/hierarchy3"/>
    <dgm:cxn modelId="{001EE17F-FE87-084F-A616-967C8D28571D}" type="presOf" srcId="{2451665D-58AD-6647-8CE6-1CE75342590E}" destId="{2B200889-186A-6541-86B3-F9816BC170E6}" srcOrd="0" destOrd="0" presId="urn:microsoft.com/office/officeart/2005/8/layout/hierarchy3"/>
    <dgm:cxn modelId="{1750B985-E366-C04B-BA5B-C8497245F503}" srcId="{AAD8949E-7C60-204B-8FA5-C393DC885CD8}" destId="{AE4A49AB-7C75-C54E-83F9-2482C5417303}" srcOrd="2" destOrd="0" parTransId="{701D51C7-519F-404A-BA92-9F7302F858F2}" sibTransId="{37664B88-1CBE-2B45-8582-118A6A0BE134}"/>
    <dgm:cxn modelId="{6260B089-DE55-3B46-9E7C-8F2D9A105C64}" type="presOf" srcId="{C3B509AF-4BFD-4D46-BC77-ED6E1383278F}" destId="{DB6FFFA7-B3D1-5F43-AED4-A91514934F5F}" srcOrd="0" destOrd="0" presId="urn:microsoft.com/office/officeart/2005/8/layout/hierarchy3"/>
    <dgm:cxn modelId="{5791FA89-068C-204C-971F-D25298F0D11F}" type="presOf" srcId="{A8EF1D15-51F1-F24D-9B60-16859CF3A5BF}" destId="{483CD5D4-087B-6D4E-B447-3BA10BD89FF3}" srcOrd="1" destOrd="0" presId="urn:microsoft.com/office/officeart/2005/8/layout/hierarchy3"/>
    <dgm:cxn modelId="{9763828F-3568-D746-A413-879DE9F87E1D}" srcId="{42238725-02EA-954A-BE08-8EF1B703A273}" destId="{FD7AA5C6-45D1-4846-AB90-A796C4D7C06B}" srcOrd="2" destOrd="0" parTransId="{FA7F0179-EF02-2B41-9C05-7A7DAEB5A5F5}" sibTransId="{FDB654B3-5620-9A4C-8B7A-5ACCB6A218F9}"/>
    <dgm:cxn modelId="{82B2D996-9C3A-194C-ACA1-E33780C2EE9E}" type="presOf" srcId="{701D51C7-519F-404A-BA92-9F7302F858F2}" destId="{8B9F0FA7-EFD3-A341-BF98-8F8C62A36D7E}" srcOrd="0" destOrd="0" presId="urn:microsoft.com/office/officeart/2005/8/layout/hierarchy3"/>
    <dgm:cxn modelId="{4B993CA5-869C-F24D-B051-A9EA48C66AA7}" srcId="{AAD8949E-7C60-204B-8FA5-C393DC885CD8}" destId="{E4D271DE-BF69-604A-ABD6-F4D711349EEC}" srcOrd="3" destOrd="0" parTransId="{A52112A6-6B5E-3D45-ADE7-C1E1B314A2F0}" sibTransId="{BC5F8335-32B6-E74E-BBDE-A7AEE4669566}"/>
    <dgm:cxn modelId="{84EF30A8-8995-1344-AA80-961A2A8154F2}" type="presOf" srcId="{28357FF1-91AC-0140-8126-DA88A5243D71}" destId="{690AE094-FEB7-F441-BEA4-4C0057247C7C}" srcOrd="0" destOrd="0" presId="urn:microsoft.com/office/officeart/2005/8/layout/hierarchy3"/>
    <dgm:cxn modelId="{D25E56AF-4CD4-FB4D-966E-54C99835B611}" type="presOf" srcId="{0580A4F2-D8E8-954C-A6A4-79B93AFF989E}" destId="{CD5A873D-B99F-B94A-ADEF-F89D49BD3A9D}" srcOrd="0" destOrd="0" presId="urn:microsoft.com/office/officeart/2005/8/layout/hierarchy3"/>
    <dgm:cxn modelId="{EF7C10B1-A0CF-E946-8B5E-754C5FB72095}" type="presOf" srcId="{E4D271DE-BF69-604A-ABD6-F4D711349EEC}" destId="{4F31A2EA-D41C-7E45-8161-7AA155AE2D45}" srcOrd="0" destOrd="0" presId="urn:microsoft.com/office/officeart/2005/8/layout/hierarchy3"/>
    <dgm:cxn modelId="{62B794B5-283E-8C42-9177-D47275FF2C8B}" type="presOf" srcId="{FD7AA5C6-45D1-4846-AB90-A796C4D7C06B}" destId="{1ECCE390-6AFA-A440-839A-768E3751E800}" srcOrd="0" destOrd="0" presId="urn:microsoft.com/office/officeart/2005/8/layout/hierarchy3"/>
    <dgm:cxn modelId="{FFA63CB8-666E-E547-91A3-44E3C4401AF5}" srcId="{AAD8949E-7C60-204B-8FA5-C393DC885CD8}" destId="{28357FF1-91AC-0140-8126-DA88A5243D71}" srcOrd="0" destOrd="0" parTransId="{49619D31-3F7D-4C46-B15D-96974D46A72A}" sibTransId="{2497048A-20B6-9246-8284-2091647CE03B}"/>
    <dgm:cxn modelId="{BBBD4DCD-2007-EB4C-B9AC-296A7AF811FA}" type="presOf" srcId="{49619D31-3F7D-4C46-B15D-96974D46A72A}" destId="{5E7835A0-F3C4-A543-8DA2-A0621BDD44CE}" srcOrd="0" destOrd="0" presId="urn:microsoft.com/office/officeart/2005/8/layout/hierarchy3"/>
    <dgm:cxn modelId="{AB7FC1CD-8B3C-6E4C-BFAA-879ED98D1A14}" srcId="{AAD8949E-7C60-204B-8FA5-C393DC885CD8}" destId="{2451665D-58AD-6647-8CE6-1CE75342590E}" srcOrd="4" destOrd="0" parTransId="{C7FC90F9-6EEA-B84A-8533-2C60EE1EDEBF}" sibTransId="{A5C9D751-4520-2042-99C3-E13CF0AE23E2}"/>
    <dgm:cxn modelId="{7A30E1CD-4F83-7344-B890-021105FC9D09}" type="presOf" srcId="{42238725-02EA-954A-BE08-8EF1B703A273}" destId="{1E51DC28-C75E-C444-BB63-BB82E80D7C19}" srcOrd="0" destOrd="0" presId="urn:microsoft.com/office/officeart/2005/8/layout/hierarchy3"/>
    <dgm:cxn modelId="{4723B0CE-9A40-444A-8BCE-76858E6C1249}" type="presOf" srcId="{FD7AA5C6-45D1-4846-AB90-A796C4D7C06B}" destId="{63F90525-14E5-C342-BFF0-DB7CC717ECFC}" srcOrd="1" destOrd="0" presId="urn:microsoft.com/office/officeart/2005/8/layout/hierarchy3"/>
    <dgm:cxn modelId="{E62E98DD-7FCE-C242-B47D-300A46C01E2B}" type="presOf" srcId="{A52112A6-6B5E-3D45-ADE7-C1E1B314A2F0}" destId="{03424804-1F3E-CF42-85EB-7A3BAC8A2429}" srcOrd="0" destOrd="0" presId="urn:microsoft.com/office/officeart/2005/8/layout/hierarchy3"/>
    <dgm:cxn modelId="{5A1B26E2-2064-684E-982F-F87DAF64446D}" srcId="{FD7AA5C6-45D1-4846-AB90-A796C4D7C06B}" destId="{0580A4F2-D8E8-954C-A6A4-79B93AFF989E}" srcOrd="3" destOrd="0" parTransId="{C3B509AF-4BFD-4D46-BC77-ED6E1383278F}" sibTransId="{4B59D100-30E9-404F-82C0-76A6F6B174B9}"/>
    <dgm:cxn modelId="{BD45B3E6-D9C3-2C46-904B-FD41239FA6AD}" type="presOf" srcId="{AAD8949E-7C60-204B-8FA5-C393DC885CD8}" destId="{07207C55-53BF-554B-AB26-370699C008D6}" srcOrd="0" destOrd="0" presId="urn:microsoft.com/office/officeart/2005/8/layout/hierarchy3"/>
    <dgm:cxn modelId="{834EB5E6-FB04-3744-A2AF-2205C20C960B}" type="presOf" srcId="{4FE81F7E-F3A6-6A4D-84B4-8EE7F78C9493}" destId="{4EA08416-FE1B-9A46-A86A-834D8F80C876}" srcOrd="0" destOrd="0" presId="urn:microsoft.com/office/officeart/2005/8/layout/hierarchy3"/>
    <dgm:cxn modelId="{BABEAAE8-5945-8242-89E8-133EE1771CB9}" srcId="{AAD8949E-7C60-204B-8FA5-C393DC885CD8}" destId="{DA1E1212-1206-B64A-95C7-47013013EA92}" srcOrd="1" destOrd="0" parTransId="{1949A151-CF10-0844-A20D-AEAB696452E4}" sibTransId="{83DA2C33-3A40-EC46-BBB6-FFE8E16B815A}"/>
    <dgm:cxn modelId="{AEC3DFEE-B0A8-4046-A409-DBDA90EE4CD9}" srcId="{FD7AA5C6-45D1-4846-AB90-A796C4D7C06B}" destId="{817692C7-7F5E-A948-9B96-CC3A1FFB38EA}" srcOrd="0" destOrd="0" parTransId="{154A8BDD-BEF8-754D-BE94-B988896713F0}" sibTransId="{888977DF-77C5-5C47-A31B-C21DAD184AD7}"/>
    <dgm:cxn modelId="{AB3431F3-E496-3543-A5D9-866B0287D07F}" type="presOf" srcId="{A8EF1D15-51F1-F24D-9B60-16859CF3A5BF}" destId="{F9EAFC02-16A8-B948-AC7C-244603F09BE2}" srcOrd="0" destOrd="0" presId="urn:microsoft.com/office/officeart/2005/8/layout/hierarchy3"/>
    <dgm:cxn modelId="{4A7208F4-9085-8546-A6FA-627B02218D46}" type="presOf" srcId="{8FADB554-34B8-234B-919D-8892FB153A55}" destId="{66D83B64-733D-5146-9B10-F1B0041965C0}" srcOrd="0" destOrd="0" presId="urn:microsoft.com/office/officeart/2005/8/layout/hierarchy3"/>
    <dgm:cxn modelId="{36A0E584-AD52-5449-96B3-5A7B06041F95}" type="presParOf" srcId="{1E51DC28-C75E-C444-BB63-BB82E80D7C19}" destId="{69D50281-8863-E547-8DCA-FE5DD0486A21}" srcOrd="0" destOrd="0" presId="urn:microsoft.com/office/officeart/2005/8/layout/hierarchy3"/>
    <dgm:cxn modelId="{1EAC5B36-AA27-1B46-B902-60B93193F161}" type="presParOf" srcId="{69D50281-8863-E547-8DCA-FE5DD0486A21}" destId="{AC118D79-5C44-8943-9022-56F004924AEF}" srcOrd="0" destOrd="0" presId="urn:microsoft.com/office/officeart/2005/8/layout/hierarchy3"/>
    <dgm:cxn modelId="{99D5C0BD-0379-9F4B-89D5-65946841C88A}" type="presParOf" srcId="{AC118D79-5C44-8943-9022-56F004924AEF}" destId="{07207C55-53BF-554B-AB26-370699C008D6}" srcOrd="0" destOrd="0" presId="urn:microsoft.com/office/officeart/2005/8/layout/hierarchy3"/>
    <dgm:cxn modelId="{FC245705-AC60-0545-8312-EDAEB36B298B}" type="presParOf" srcId="{AC118D79-5C44-8943-9022-56F004924AEF}" destId="{FA8959DA-F18E-904D-8283-4395F16347D4}" srcOrd="1" destOrd="0" presId="urn:microsoft.com/office/officeart/2005/8/layout/hierarchy3"/>
    <dgm:cxn modelId="{70CC8387-8DFD-F44F-B047-24B1AB845354}" type="presParOf" srcId="{69D50281-8863-E547-8DCA-FE5DD0486A21}" destId="{D0318B6B-C9E5-1544-BF51-114D8F8006CE}" srcOrd="1" destOrd="0" presId="urn:microsoft.com/office/officeart/2005/8/layout/hierarchy3"/>
    <dgm:cxn modelId="{247DA405-FC7D-904F-9EB9-8DB81782C2F8}" type="presParOf" srcId="{D0318B6B-C9E5-1544-BF51-114D8F8006CE}" destId="{5E7835A0-F3C4-A543-8DA2-A0621BDD44CE}" srcOrd="0" destOrd="0" presId="urn:microsoft.com/office/officeart/2005/8/layout/hierarchy3"/>
    <dgm:cxn modelId="{45C52A78-A174-3C43-8E71-469A9669F2D2}" type="presParOf" srcId="{D0318B6B-C9E5-1544-BF51-114D8F8006CE}" destId="{690AE094-FEB7-F441-BEA4-4C0057247C7C}" srcOrd="1" destOrd="0" presId="urn:microsoft.com/office/officeart/2005/8/layout/hierarchy3"/>
    <dgm:cxn modelId="{BA5845D6-F057-6D48-8ACF-DD1353B6F89A}" type="presParOf" srcId="{D0318B6B-C9E5-1544-BF51-114D8F8006CE}" destId="{E8FEFA4F-C822-6145-A811-13145AF8E214}" srcOrd="2" destOrd="0" presId="urn:microsoft.com/office/officeart/2005/8/layout/hierarchy3"/>
    <dgm:cxn modelId="{87CDE903-05A4-C848-B7D3-5A05C35F9D74}" type="presParOf" srcId="{D0318B6B-C9E5-1544-BF51-114D8F8006CE}" destId="{605C35BD-FD33-0F4A-92C0-8B69BDB05994}" srcOrd="3" destOrd="0" presId="urn:microsoft.com/office/officeart/2005/8/layout/hierarchy3"/>
    <dgm:cxn modelId="{BC7A5B90-B273-0B44-94B0-5B890C9F1696}" type="presParOf" srcId="{D0318B6B-C9E5-1544-BF51-114D8F8006CE}" destId="{8B9F0FA7-EFD3-A341-BF98-8F8C62A36D7E}" srcOrd="4" destOrd="0" presId="urn:microsoft.com/office/officeart/2005/8/layout/hierarchy3"/>
    <dgm:cxn modelId="{2031E15C-CDE2-124F-A46B-DA637048918A}" type="presParOf" srcId="{D0318B6B-C9E5-1544-BF51-114D8F8006CE}" destId="{C0FA702A-6FEA-0A46-9697-3317435CDCEA}" srcOrd="5" destOrd="0" presId="urn:microsoft.com/office/officeart/2005/8/layout/hierarchy3"/>
    <dgm:cxn modelId="{756AF15C-31A3-0C4E-B7CC-95BD67C143DB}" type="presParOf" srcId="{D0318B6B-C9E5-1544-BF51-114D8F8006CE}" destId="{03424804-1F3E-CF42-85EB-7A3BAC8A2429}" srcOrd="6" destOrd="0" presId="urn:microsoft.com/office/officeart/2005/8/layout/hierarchy3"/>
    <dgm:cxn modelId="{CDE2DC43-00EF-B845-9564-075377C5AD65}" type="presParOf" srcId="{D0318B6B-C9E5-1544-BF51-114D8F8006CE}" destId="{4F31A2EA-D41C-7E45-8161-7AA155AE2D45}" srcOrd="7" destOrd="0" presId="urn:microsoft.com/office/officeart/2005/8/layout/hierarchy3"/>
    <dgm:cxn modelId="{63FA1C76-CDB8-A144-9900-024B2D35CB46}" type="presParOf" srcId="{D0318B6B-C9E5-1544-BF51-114D8F8006CE}" destId="{FF289DA3-5194-C249-8E0A-2DDED38FD8CC}" srcOrd="8" destOrd="0" presId="urn:microsoft.com/office/officeart/2005/8/layout/hierarchy3"/>
    <dgm:cxn modelId="{F85CBDF0-1813-B64D-ADAE-99AA49FB5A05}" type="presParOf" srcId="{D0318B6B-C9E5-1544-BF51-114D8F8006CE}" destId="{2B200889-186A-6541-86B3-F9816BC170E6}" srcOrd="9" destOrd="0" presId="urn:microsoft.com/office/officeart/2005/8/layout/hierarchy3"/>
    <dgm:cxn modelId="{7D14D692-D9F0-EB46-8C0D-1C4F6DA08A0C}" type="presParOf" srcId="{1E51DC28-C75E-C444-BB63-BB82E80D7C19}" destId="{FA9A602C-A5D8-7D40-9BDC-A0E03FB8ACD8}" srcOrd="1" destOrd="0" presId="urn:microsoft.com/office/officeart/2005/8/layout/hierarchy3"/>
    <dgm:cxn modelId="{E1AD5AEE-D1E5-5247-A662-D8D83C633CB7}" type="presParOf" srcId="{FA9A602C-A5D8-7D40-9BDC-A0E03FB8ACD8}" destId="{F409157D-74DE-3540-BFC7-13CC21C2D9DA}" srcOrd="0" destOrd="0" presId="urn:microsoft.com/office/officeart/2005/8/layout/hierarchy3"/>
    <dgm:cxn modelId="{A31483A7-6168-CA4C-9DB8-0A1631013E80}" type="presParOf" srcId="{F409157D-74DE-3540-BFC7-13CC21C2D9DA}" destId="{F9EAFC02-16A8-B948-AC7C-244603F09BE2}" srcOrd="0" destOrd="0" presId="urn:microsoft.com/office/officeart/2005/8/layout/hierarchy3"/>
    <dgm:cxn modelId="{748260BA-6CAE-2547-9CF1-CF6E029D433E}" type="presParOf" srcId="{F409157D-74DE-3540-BFC7-13CC21C2D9DA}" destId="{483CD5D4-087B-6D4E-B447-3BA10BD89FF3}" srcOrd="1" destOrd="0" presId="urn:microsoft.com/office/officeart/2005/8/layout/hierarchy3"/>
    <dgm:cxn modelId="{F082B471-6543-B54C-A09F-6C3F619BAD94}" type="presParOf" srcId="{FA9A602C-A5D8-7D40-9BDC-A0E03FB8ACD8}" destId="{803E1BCB-4D2F-4C47-85B2-DC88FFE4B21B}" srcOrd="1" destOrd="0" presId="urn:microsoft.com/office/officeart/2005/8/layout/hierarchy3"/>
    <dgm:cxn modelId="{710D94FA-4B18-8642-8E61-1CA9C9C208DB}" type="presParOf" srcId="{1E51DC28-C75E-C444-BB63-BB82E80D7C19}" destId="{76FF036A-5266-F74B-B487-F238F19EFEC0}" srcOrd="2" destOrd="0" presId="urn:microsoft.com/office/officeart/2005/8/layout/hierarchy3"/>
    <dgm:cxn modelId="{90D5C54B-D2F9-F748-AC6F-8681936658A5}" type="presParOf" srcId="{76FF036A-5266-F74B-B487-F238F19EFEC0}" destId="{34D87268-7347-F74C-AB03-FA1B6F290C09}" srcOrd="0" destOrd="0" presId="urn:microsoft.com/office/officeart/2005/8/layout/hierarchy3"/>
    <dgm:cxn modelId="{AEEDC95E-1DEF-544F-82FE-B7242F366D0F}" type="presParOf" srcId="{34D87268-7347-F74C-AB03-FA1B6F290C09}" destId="{1ECCE390-6AFA-A440-839A-768E3751E800}" srcOrd="0" destOrd="0" presId="urn:microsoft.com/office/officeart/2005/8/layout/hierarchy3"/>
    <dgm:cxn modelId="{2A76733C-528D-9E4F-B9E1-B43B09FDB07B}" type="presParOf" srcId="{34D87268-7347-F74C-AB03-FA1B6F290C09}" destId="{63F90525-14E5-C342-BFF0-DB7CC717ECFC}" srcOrd="1" destOrd="0" presId="urn:microsoft.com/office/officeart/2005/8/layout/hierarchy3"/>
    <dgm:cxn modelId="{956B95DF-BD34-0643-8624-1D0D7ABF0693}" type="presParOf" srcId="{76FF036A-5266-F74B-B487-F238F19EFEC0}" destId="{94146FAF-DF9B-D749-8BD2-9ABCFFDB56E0}" srcOrd="1" destOrd="0" presId="urn:microsoft.com/office/officeart/2005/8/layout/hierarchy3"/>
    <dgm:cxn modelId="{F93DACBE-8975-ED41-A30F-58FC95A58835}" type="presParOf" srcId="{94146FAF-DF9B-D749-8BD2-9ABCFFDB56E0}" destId="{9BC8E597-147B-284C-B6F9-40585D57F078}" srcOrd="0" destOrd="0" presId="urn:microsoft.com/office/officeart/2005/8/layout/hierarchy3"/>
    <dgm:cxn modelId="{FAEC7D63-E434-D44B-8AC0-180B594BC5B2}" type="presParOf" srcId="{94146FAF-DF9B-D749-8BD2-9ABCFFDB56E0}" destId="{27163228-C1A1-904E-A38C-2A75DBCBB404}" srcOrd="1" destOrd="0" presId="urn:microsoft.com/office/officeart/2005/8/layout/hierarchy3"/>
    <dgm:cxn modelId="{2D1D68C4-F885-6946-B244-B7ABA30EDC88}" type="presParOf" srcId="{94146FAF-DF9B-D749-8BD2-9ABCFFDB56E0}" destId="{66D83B64-733D-5146-9B10-F1B0041965C0}" srcOrd="2" destOrd="0" presId="urn:microsoft.com/office/officeart/2005/8/layout/hierarchy3"/>
    <dgm:cxn modelId="{F1049F27-EAAA-8D48-A3BF-08B46335D32F}" type="presParOf" srcId="{94146FAF-DF9B-D749-8BD2-9ABCFFDB56E0}" destId="{510A185A-7700-5D4F-88B7-BDC399874C4E}" srcOrd="3" destOrd="0" presId="urn:microsoft.com/office/officeart/2005/8/layout/hierarchy3"/>
    <dgm:cxn modelId="{3C562B16-329D-B243-8479-930616D8F629}" type="presParOf" srcId="{94146FAF-DF9B-D749-8BD2-9ABCFFDB56E0}" destId="{4EA08416-FE1B-9A46-A86A-834D8F80C876}" srcOrd="4" destOrd="0" presId="urn:microsoft.com/office/officeart/2005/8/layout/hierarchy3"/>
    <dgm:cxn modelId="{384D4442-712A-8C40-BE8C-E751D4A0B13E}" type="presParOf" srcId="{94146FAF-DF9B-D749-8BD2-9ABCFFDB56E0}" destId="{E4F3DEC7-D419-2C49-8DB3-8DBC57C292CA}" srcOrd="5" destOrd="0" presId="urn:microsoft.com/office/officeart/2005/8/layout/hierarchy3"/>
    <dgm:cxn modelId="{2E35961A-D6D2-BA44-8272-7269066A88BD}" type="presParOf" srcId="{94146FAF-DF9B-D749-8BD2-9ABCFFDB56E0}" destId="{DB6FFFA7-B3D1-5F43-AED4-A91514934F5F}" srcOrd="6" destOrd="0" presId="urn:microsoft.com/office/officeart/2005/8/layout/hierarchy3"/>
    <dgm:cxn modelId="{C7C3038F-5040-C84A-835C-8F2047D11719}" type="presParOf" srcId="{94146FAF-DF9B-D749-8BD2-9ABCFFDB56E0}" destId="{CD5A873D-B99F-B94A-ADEF-F89D49BD3A9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574DFE-0513-2A41-AB02-860B7F21505D}" type="doc">
      <dgm:prSet loTypeId="urn:microsoft.com/office/officeart/2005/8/layout/hList3" loCatId="" qsTypeId="urn:microsoft.com/office/officeart/2005/8/quickstyle/simple1" qsCatId="simple" csTypeId="urn:microsoft.com/office/officeart/2005/8/colors/accent1_1" csCatId="accent1" phldr="1"/>
      <dgm:spPr/>
      <dgm:t>
        <a:bodyPr/>
        <a:lstStyle/>
        <a:p>
          <a:endParaRPr lang="en-US"/>
        </a:p>
      </dgm:t>
    </dgm:pt>
    <dgm:pt modelId="{FA02B54A-E7FA-574D-80A2-32AB3D8BC515}">
      <dgm:prSet phldrT="[Text]" custT="1">
        <dgm:style>
          <a:lnRef idx="2">
            <a:schemeClr val="accent1"/>
          </a:lnRef>
          <a:fillRef idx="1">
            <a:schemeClr val="lt1"/>
          </a:fillRef>
          <a:effectRef idx="0">
            <a:schemeClr val="accent1"/>
          </a:effectRef>
          <a:fontRef idx="minor">
            <a:schemeClr val="dk1"/>
          </a:fontRef>
        </dgm:style>
      </dgm:prSet>
      <dgm:spPr/>
      <dgm:t>
        <a:bodyPr/>
        <a:lstStyle/>
        <a:p>
          <a:endParaRPr lang="en-US" sz="4400" b="1" i="0" dirty="0">
            <a:solidFill>
              <a:srgbClr val="800000"/>
            </a:solidFill>
            <a:latin typeface="Calibri Bold"/>
            <a:cs typeface="Comic Sans MS"/>
          </a:endParaRPr>
        </a:p>
      </dgm:t>
    </dgm:pt>
    <dgm:pt modelId="{3A3DDB6D-70F4-B648-8412-ED34739173ED}" type="parTrans" cxnId="{2652059A-122C-9F47-8142-08D2E32A4E34}">
      <dgm:prSet/>
      <dgm:spPr/>
      <dgm:t>
        <a:bodyPr/>
        <a:lstStyle/>
        <a:p>
          <a:endParaRPr lang="en-US"/>
        </a:p>
      </dgm:t>
    </dgm:pt>
    <dgm:pt modelId="{D385BED2-23AE-F348-A675-6D9CC2E6763B}" type="sibTrans" cxnId="{2652059A-122C-9F47-8142-08D2E32A4E34}">
      <dgm:prSet/>
      <dgm:spPr/>
      <dgm:t>
        <a:bodyPr/>
        <a:lstStyle/>
        <a:p>
          <a:endParaRPr lang="en-US"/>
        </a:p>
      </dgm:t>
    </dgm:pt>
    <dgm:pt modelId="{A5FB46D0-16B1-8841-9C57-4D01FD8F9D32}">
      <dgm:prSet phldrT="[Text]" custT="1"/>
      <dgm:spPr/>
      <dgm:t>
        <a:bodyPr/>
        <a:lstStyle/>
        <a:p>
          <a:pPr>
            <a:lnSpc>
              <a:spcPct val="100000"/>
            </a:lnSpc>
          </a:pPr>
          <a:r>
            <a:rPr lang="en-US" sz="2000" b="1" i="0" dirty="0">
              <a:solidFill>
                <a:srgbClr val="2C1DD0"/>
              </a:solidFill>
              <a:latin typeface="Calibri Bold"/>
              <a:cs typeface="Comic Sans MS"/>
            </a:rPr>
            <a:t>Adjuvants in treatment of PCOS</a:t>
          </a:r>
        </a:p>
        <a:p>
          <a:pPr>
            <a:lnSpc>
              <a:spcPct val="100000"/>
            </a:lnSpc>
          </a:pPr>
          <a:r>
            <a:rPr lang="en-US" sz="2000" b="1" i="0" dirty="0">
              <a:latin typeface="Calibri Bold"/>
              <a:cs typeface="Comic Sans MS"/>
            </a:rPr>
            <a:t>Glucocorticoids- prednisone, methyl prednisolone and       dexamethasone </a:t>
          </a:r>
        </a:p>
        <a:p>
          <a:pPr>
            <a:lnSpc>
              <a:spcPct val="100000"/>
            </a:lnSpc>
          </a:pPr>
          <a:r>
            <a:rPr lang="en-US" sz="2000" b="1" i="0" dirty="0">
              <a:latin typeface="Calibri Bold"/>
              <a:cs typeface="Comic Sans MS"/>
            </a:rPr>
            <a:t>Metformin</a:t>
          </a:r>
        </a:p>
        <a:p>
          <a:pPr>
            <a:lnSpc>
              <a:spcPct val="100000"/>
            </a:lnSpc>
          </a:pPr>
          <a:r>
            <a:rPr lang="en-US" sz="2000" b="1" i="0" dirty="0" err="1">
              <a:latin typeface="Calibri Bold"/>
              <a:cs typeface="Comic Sans MS"/>
            </a:rPr>
            <a:t>Myoinositol</a:t>
          </a:r>
          <a:endParaRPr lang="en-US" sz="2000" b="1" i="0" dirty="0">
            <a:latin typeface="Calibri Bold"/>
            <a:cs typeface="Comic Sans MS"/>
          </a:endParaRPr>
        </a:p>
        <a:p>
          <a:pPr>
            <a:lnSpc>
              <a:spcPct val="100000"/>
            </a:lnSpc>
          </a:pPr>
          <a:r>
            <a:rPr lang="en-US" sz="2000" b="1" i="0" dirty="0">
              <a:latin typeface="Calibri Bold"/>
              <a:cs typeface="Comic Sans MS"/>
            </a:rPr>
            <a:t>N Acetyl cysteine</a:t>
          </a:r>
        </a:p>
        <a:p>
          <a:pPr>
            <a:lnSpc>
              <a:spcPct val="100000"/>
            </a:lnSpc>
          </a:pPr>
          <a:r>
            <a:rPr lang="en-US" sz="2000" b="1" i="0" dirty="0">
              <a:latin typeface="Calibri Bold"/>
              <a:cs typeface="Comic Sans MS"/>
            </a:rPr>
            <a:t>Melatonin</a:t>
          </a:r>
        </a:p>
        <a:p>
          <a:pPr>
            <a:lnSpc>
              <a:spcPct val="100000"/>
            </a:lnSpc>
          </a:pPr>
          <a:r>
            <a:rPr lang="en-US" sz="2000" b="1" i="0" dirty="0">
              <a:latin typeface="Calibri Bold"/>
              <a:cs typeface="Comic Sans MS"/>
            </a:rPr>
            <a:t>Vitamin D</a:t>
          </a:r>
        </a:p>
        <a:p>
          <a:pPr>
            <a:lnSpc>
              <a:spcPct val="100000"/>
            </a:lnSpc>
          </a:pPr>
          <a:r>
            <a:rPr lang="en-US" sz="2000" b="1" i="0" dirty="0">
              <a:latin typeface="Calibri Bold"/>
              <a:cs typeface="Comic Sans MS"/>
            </a:rPr>
            <a:t>Chromium </a:t>
          </a:r>
          <a:r>
            <a:rPr lang="en-US" sz="2000" b="1" i="0" dirty="0" err="1">
              <a:latin typeface="Calibri Bold"/>
              <a:cs typeface="Comic Sans MS"/>
            </a:rPr>
            <a:t>polynicotinate</a:t>
          </a:r>
          <a:r>
            <a:rPr lang="en-US" sz="2000" b="1" i="0" dirty="0">
              <a:latin typeface="Calibri Bold"/>
              <a:cs typeface="Comic Sans MS"/>
            </a:rPr>
            <a:t> </a:t>
          </a:r>
        </a:p>
        <a:p>
          <a:pPr>
            <a:lnSpc>
              <a:spcPct val="100000"/>
            </a:lnSpc>
          </a:pPr>
          <a:r>
            <a:rPr lang="en-US" sz="2000" b="1" i="0" dirty="0">
              <a:latin typeface="Calibri Bold"/>
              <a:cs typeface="Comic Sans MS"/>
            </a:rPr>
            <a:t>L Methyl folate</a:t>
          </a:r>
        </a:p>
      </dgm:t>
    </dgm:pt>
    <dgm:pt modelId="{FB166A9D-663B-7D4E-A673-E1590C1647C1}" type="parTrans" cxnId="{954F2A21-CDC5-B941-AFE6-B382742DD6BB}">
      <dgm:prSet/>
      <dgm:spPr/>
      <dgm:t>
        <a:bodyPr/>
        <a:lstStyle/>
        <a:p>
          <a:endParaRPr lang="en-US"/>
        </a:p>
      </dgm:t>
    </dgm:pt>
    <dgm:pt modelId="{4D4D7241-C193-4541-BF4D-4AE8E30CCA1D}" type="sibTrans" cxnId="{954F2A21-CDC5-B941-AFE6-B382742DD6BB}">
      <dgm:prSet/>
      <dgm:spPr/>
      <dgm:t>
        <a:bodyPr/>
        <a:lstStyle/>
        <a:p>
          <a:endParaRPr lang="en-US"/>
        </a:p>
      </dgm:t>
    </dgm:pt>
    <dgm:pt modelId="{1433EA0A-F117-C643-A4C0-676E87EF283A}">
      <dgm:prSet phldrT="[Text]" custT="1"/>
      <dgm:spPr/>
      <dgm:t>
        <a:bodyPr/>
        <a:lstStyle/>
        <a:p>
          <a:pPr>
            <a:lnSpc>
              <a:spcPct val="100000"/>
            </a:lnSpc>
          </a:pPr>
          <a:r>
            <a:rPr lang="en-US" sz="2000" b="1" i="0" dirty="0">
              <a:solidFill>
                <a:srgbClr val="2C1DD0"/>
              </a:solidFill>
              <a:latin typeface="Calibri Bold"/>
              <a:cs typeface="Comic Sans MS"/>
            </a:rPr>
            <a:t>Adjuvants in treatment of poor responders</a:t>
          </a:r>
        </a:p>
        <a:p>
          <a:pPr>
            <a:lnSpc>
              <a:spcPct val="100000"/>
            </a:lnSpc>
          </a:pPr>
          <a:endParaRPr lang="en-US" sz="2000" b="1" i="0" dirty="0">
            <a:solidFill>
              <a:srgbClr val="2C1DD0"/>
            </a:solidFill>
            <a:latin typeface="Calibri Bold"/>
            <a:cs typeface="Comic Sans MS"/>
          </a:endParaRPr>
        </a:p>
        <a:p>
          <a:pPr>
            <a:lnSpc>
              <a:spcPct val="100000"/>
            </a:lnSpc>
          </a:pPr>
          <a:r>
            <a:rPr lang="en-US" sz="2000" b="1" i="0" dirty="0">
              <a:latin typeface="Calibri Bold"/>
              <a:cs typeface="Comic Sans MS"/>
            </a:rPr>
            <a:t>Growth Hormone/ GH-releasing factor (GHRF) </a:t>
          </a:r>
        </a:p>
        <a:p>
          <a:pPr>
            <a:lnSpc>
              <a:spcPct val="100000"/>
            </a:lnSpc>
          </a:pPr>
          <a:r>
            <a:rPr lang="en-US" sz="2000" b="1" i="0" dirty="0">
              <a:latin typeface="Calibri Bold"/>
              <a:cs typeface="Comic Sans MS"/>
            </a:rPr>
            <a:t>Pyridostigmine</a:t>
          </a:r>
        </a:p>
        <a:p>
          <a:pPr>
            <a:lnSpc>
              <a:spcPct val="100000"/>
            </a:lnSpc>
          </a:pPr>
          <a:r>
            <a:rPr lang="en-US" sz="2000" b="1" i="0" dirty="0">
              <a:latin typeface="Calibri Bold"/>
              <a:cs typeface="Comic Sans MS"/>
            </a:rPr>
            <a:t>DHEA/Testosterone</a:t>
          </a:r>
        </a:p>
        <a:p>
          <a:pPr>
            <a:lnSpc>
              <a:spcPct val="100000"/>
            </a:lnSpc>
          </a:pPr>
          <a:r>
            <a:rPr lang="en-US" sz="2000" b="1" i="0" dirty="0">
              <a:latin typeface="Calibri Bold"/>
              <a:cs typeface="Comic Sans MS"/>
            </a:rPr>
            <a:t>L-arginine </a:t>
          </a:r>
        </a:p>
        <a:p>
          <a:pPr>
            <a:lnSpc>
              <a:spcPct val="100000"/>
            </a:lnSpc>
          </a:pPr>
          <a:r>
            <a:rPr lang="en-US" sz="2000" b="1" i="0" dirty="0">
              <a:latin typeface="Calibri Bold"/>
              <a:cs typeface="Comic Sans MS"/>
            </a:rPr>
            <a:t>Aromatase inhibitors</a:t>
          </a:r>
        </a:p>
        <a:p>
          <a:pPr>
            <a:lnSpc>
              <a:spcPct val="100000"/>
            </a:lnSpc>
          </a:pPr>
          <a:r>
            <a:rPr lang="en-US" sz="2000" b="1" i="0" dirty="0">
              <a:latin typeface="Calibri Bold"/>
              <a:cs typeface="Comic Sans MS"/>
            </a:rPr>
            <a:t>Estrogen pre-treatment</a:t>
          </a:r>
        </a:p>
        <a:p>
          <a:pPr>
            <a:lnSpc>
              <a:spcPct val="100000"/>
            </a:lnSpc>
          </a:pPr>
          <a:r>
            <a:rPr lang="en-US" sz="2000" b="1" i="0" dirty="0">
              <a:latin typeface="Calibri Bold"/>
              <a:cs typeface="Comic Sans MS"/>
            </a:rPr>
            <a:t>Antioxidants </a:t>
          </a:r>
        </a:p>
        <a:p>
          <a:pPr>
            <a:lnSpc>
              <a:spcPct val="100000"/>
            </a:lnSpc>
          </a:pPr>
          <a:r>
            <a:rPr lang="en-US" sz="2000" b="1" i="0" dirty="0">
              <a:latin typeface="Calibri Bold"/>
              <a:cs typeface="Comic Sans MS"/>
            </a:rPr>
            <a:t> GCSF</a:t>
          </a:r>
        </a:p>
      </dgm:t>
    </dgm:pt>
    <dgm:pt modelId="{883BE6CF-48BC-1647-B1A0-E5C476B0B9A8}" type="parTrans" cxnId="{CF9E736D-C5C7-6F4C-BE5D-C729F60C245C}">
      <dgm:prSet/>
      <dgm:spPr/>
      <dgm:t>
        <a:bodyPr/>
        <a:lstStyle/>
        <a:p>
          <a:endParaRPr lang="en-US"/>
        </a:p>
      </dgm:t>
    </dgm:pt>
    <dgm:pt modelId="{D3A2C750-BB34-7745-9629-0EDCFD4C4AF1}" type="sibTrans" cxnId="{CF9E736D-C5C7-6F4C-BE5D-C729F60C245C}">
      <dgm:prSet/>
      <dgm:spPr/>
      <dgm:t>
        <a:bodyPr/>
        <a:lstStyle/>
        <a:p>
          <a:endParaRPr lang="en-US"/>
        </a:p>
      </dgm:t>
    </dgm:pt>
    <dgm:pt modelId="{A55A7A9F-DAE4-5345-8C39-B271DB61180C}">
      <dgm:prSet phldrT="[Text]" custT="1"/>
      <dgm:spPr/>
      <dgm:t>
        <a:bodyPr/>
        <a:lstStyle/>
        <a:p>
          <a:pPr>
            <a:lnSpc>
              <a:spcPct val="100000"/>
            </a:lnSpc>
          </a:pPr>
          <a:r>
            <a:rPr lang="en-US" sz="2000" b="1" i="0" dirty="0">
              <a:solidFill>
                <a:srgbClr val="2C1DD0"/>
              </a:solidFill>
              <a:latin typeface="Calibri Bold"/>
              <a:cs typeface="Comic Sans MS"/>
            </a:rPr>
            <a:t>Other adjuvants</a:t>
          </a:r>
        </a:p>
        <a:p>
          <a:pPr>
            <a:lnSpc>
              <a:spcPct val="100000"/>
            </a:lnSpc>
          </a:pPr>
          <a:endParaRPr lang="en-US" sz="2000" b="1" i="0" dirty="0">
            <a:solidFill>
              <a:srgbClr val="2C1DD0"/>
            </a:solidFill>
            <a:latin typeface="Calibri Bold"/>
            <a:cs typeface="Comic Sans MS"/>
          </a:endParaRPr>
        </a:p>
        <a:p>
          <a:pPr>
            <a:lnSpc>
              <a:spcPct val="100000"/>
            </a:lnSpc>
          </a:pPr>
          <a:r>
            <a:rPr lang="en-US" sz="2000" b="1" i="0" dirty="0">
              <a:latin typeface="Calibri Bold"/>
              <a:cs typeface="Comic Sans MS"/>
            </a:rPr>
            <a:t>Antioxidants</a:t>
          </a:r>
        </a:p>
        <a:p>
          <a:pPr>
            <a:lnSpc>
              <a:spcPct val="100000"/>
            </a:lnSpc>
          </a:pPr>
          <a:r>
            <a:rPr lang="en-US" sz="2000" b="1" i="0" dirty="0">
              <a:latin typeface="Calibri Bold"/>
              <a:cs typeface="Comic Sans MS"/>
            </a:rPr>
            <a:t>Micronutrients</a:t>
          </a:r>
        </a:p>
        <a:p>
          <a:pPr>
            <a:lnSpc>
              <a:spcPct val="100000"/>
            </a:lnSpc>
          </a:pPr>
          <a:r>
            <a:rPr lang="en-US" sz="2000" b="1" i="0" dirty="0">
              <a:latin typeface="Calibri Bold"/>
              <a:cs typeface="Comic Sans MS"/>
            </a:rPr>
            <a:t>Dopamine agonist</a:t>
          </a:r>
        </a:p>
        <a:p>
          <a:pPr>
            <a:lnSpc>
              <a:spcPct val="100000"/>
            </a:lnSpc>
          </a:pPr>
          <a:r>
            <a:rPr lang="en-US" sz="2000" b="1" i="0" dirty="0">
              <a:latin typeface="Calibri Bold"/>
              <a:cs typeface="Comic Sans MS"/>
            </a:rPr>
            <a:t>Aspirin</a:t>
          </a:r>
        </a:p>
        <a:p>
          <a:pPr>
            <a:lnSpc>
              <a:spcPct val="100000"/>
            </a:lnSpc>
          </a:pPr>
          <a:r>
            <a:rPr lang="en-US" sz="2000" b="1" i="0" dirty="0" err="1">
              <a:latin typeface="Calibri Bold"/>
              <a:cs typeface="Comic Sans MS"/>
            </a:rPr>
            <a:t>Sildinafil</a:t>
          </a:r>
          <a:endParaRPr lang="en-US" sz="2000" b="1" i="0" dirty="0">
            <a:latin typeface="Calibri Bold"/>
            <a:cs typeface="Comic Sans MS"/>
          </a:endParaRPr>
        </a:p>
      </dgm:t>
    </dgm:pt>
    <dgm:pt modelId="{8123D846-311F-B942-BACA-B89B1F9C41F2}" type="parTrans" cxnId="{7129F0A0-D497-3344-BA32-B5CE7BC5D2C5}">
      <dgm:prSet/>
      <dgm:spPr/>
      <dgm:t>
        <a:bodyPr/>
        <a:lstStyle/>
        <a:p>
          <a:endParaRPr lang="en-US"/>
        </a:p>
      </dgm:t>
    </dgm:pt>
    <dgm:pt modelId="{7FDD843C-DCCF-4C4C-BF7A-E0C7B6D77DEF}" type="sibTrans" cxnId="{7129F0A0-D497-3344-BA32-B5CE7BC5D2C5}">
      <dgm:prSet/>
      <dgm:spPr/>
      <dgm:t>
        <a:bodyPr/>
        <a:lstStyle/>
        <a:p>
          <a:endParaRPr lang="en-US"/>
        </a:p>
      </dgm:t>
    </dgm:pt>
    <dgm:pt modelId="{57D62F14-4FAB-D341-8FE7-0081D805B2F4}" type="pres">
      <dgm:prSet presAssocID="{15574DFE-0513-2A41-AB02-860B7F21505D}" presName="composite" presStyleCnt="0">
        <dgm:presLayoutVars>
          <dgm:chMax val="1"/>
          <dgm:dir/>
          <dgm:resizeHandles val="exact"/>
        </dgm:presLayoutVars>
      </dgm:prSet>
      <dgm:spPr/>
    </dgm:pt>
    <dgm:pt modelId="{4A198931-90E7-5A4C-BE71-61A18B736FAF}" type="pres">
      <dgm:prSet presAssocID="{FA02B54A-E7FA-574D-80A2-32AB3D8BC515}" presName="roof" presStyleLbl="dkBgShp" presStyleIdx="0" presStyleCnt="2" custScaleY="46997" custLinFactNeighborY="-8398"/>
      <dgm:spPr/>
    </dgm:pt>
    <dgm:pt modelId="{60A63FDB-948A-7B40-9B7C-D9AF950A0AB8}" type="pres">
      <dgm:prSet presAssocID="{FA02B54A-E7FA-574D-80A2-32AB3D8BC515}" presName="pillars" presStyleCnt="0"/>
      <dgm:spPr/>
    </dgm:pt>
    <dgm:pt modelId="{6570F6AC-2AFC-B14E-9555-3D4E25DE986D}" type="pres">
      <dgm:prSet presAssocID="{FA02B54A-E7FA-574D-80A2-32AB3D8BC515}" presName="pillar1" presStyleLbl="node1" presStyleIdx="0" presStyleCnt="3" custScaleY="132899" custLinFactNeighborX="-4796">
        <dgm:presLayoutVars>
          <dgm:bulletEnabled val="1"/>
        </dgm:presLayoutVars>
      </dgm:prSet>
      <dgm:spPr/>
    </dgm:pt>
    <dgm:pt modelId="{BE8EC5CD-A4E1-D94B-B2AD-BDAAFE043967}" type="pres">
      <dgm:prSet presAssocID="{1433EA0A-F117-C643-A4C0-676E87EF283A}" presName="pillarX" presStyleLbl="node1" presStyleIdx="1" presStyleCnt="3" custScaleY="132735">
        <dgm:presLayoutVars>
          <dgm:bulletEnabled val="1"/>
        </dgm:presLayoutVars>
      </dgm:prSet>
      <dgm:spPr/>
    </dgm:pt>
    <dgm:pt modelId="{3D32904B-699B-E946-B7D0-76D19EDB7F51}" type="pres">
      <dgm:prSet presAssocID="{A55A7A9F-DAE4-5345-8C39-B271DB61180C}" presName="pillarX" presStyleLbl="node1" presStyleIdx="2" presStyleCnt="3" custScaleY="132735">
        <dgm:presLayoutVars>
          <dgm:bulletEnabled val="1"/>
        </dgm:presLayoutVars>
      </dgm:prSet>
      <dgm:spPr/>
    </dgm:pt>
    <dgm:pt modelId="{D934C567-ACDF-C842-9365-962542FCC7A8}" type="pres">
      <dgm:prSet presAssocID="{FA02B54A-E7FA-574D-80A2-32AB3D8BC515}" presName="base" presStyleLbl="dkBgShp" presStyleIdx="1" presStyleCnt="2" custLinFactNeighborX="-128" custLinFactNeighborY="89638">
        <dgm:style>
          <a:lnRef idx="2">
            <a:schemeClr val="accent1"/>
          </a:lnRef>
          <a:fillRef idx="1">
            <a:schemeClr val="lt1"/>
          </a:fillRef>
          <a:effectRef idx="0">
            <a:schemeClr val="accent1"/>
          </a:effectRef>
          <a:fontRef idx="minor">
            <a:schemeClr val="dk1"/>
          </a:fontRef>
        </dgm:style>
      </dgm:prSet>
      <dgm:spPr/>
    </dgm:pt>
  </dgm:ptLst>
  <dgm:cxnLst>
    <dgm:cxn modelId="{46EC1811-4F1B-8547-AD35-3FECB05F3377}" type="presOf" srcId="{FA02B54A-E7FA-574D-80A2-32AB3D8BC515}" destId="{4A198931-90E7-5A4C-BE71-61A18B736FAF}" srcOrd="0" destOrd="0" presId="urn:microsoft.com/office/officeart/2005/8/layout/hList3"/>
    <dgm:cxn modelId="{61105214-88E0-9D4F-9D88-08B722E57971}" type="presOf" srcId="{A55A7A9F-DAE4-5345-8C39-B271DB61180C}" destId="{3D32904B-699B-E946-B7D0-76D19EDB7F51}" srcOrd="0" destOrd="0" presId="urn:microsoft.com/office/officeart/2005/8/layout/hList3"/>
    <dgm:cxn modelId="{954F2A21-CDC5-B941-AFE6-B382742DD6BB}" srcId="{FA02B54A-E7FA-574D-80A2-32AB3D8BC515}" destId="{A5FB46D0-16B1-8841-9C57-4D01FD8F9D32}" srcOrd="0" destOrd="0" parTransId="{FB166A9D-663B-7D4E-A673-E1590C1647C1}" sibTransId="{4D4D7241-C193-4541-BF4D-4AE8E30CCA1D}"/>
    <dgm:cxn modelId="{A06A5450-98B4-9149-A0DE-19A6E8758111}" type="presOf" srcId="{15574DFE-0513-2A41-AB02-860B7F21505D}" destId="{57D62F14-4FAB-D341-8FE7-0081D805B2F4}" srcOrd="0" destOrd="0" presId="urn:microsoft.com/office/officeart/2005/8/layout/hList3"/>
    <dgm:cxn modelId="{E3BD4561-A9DD-6A4D-8EF6-5FA6EA0ADA25}" type="presOf" srcId="{A5FB46D0-16B1-8841-9C57-4D01FD8F9D32}" destId="{6570F6AC-2AFC-B14E-9555-3D4E25DE986D}" srcOrd="0" destOrd="0" presId="urn:microsoft.com/office/officeart/2005/8/layout/hList3"/>
    <dgm:cxn modelId="{CF9E736D-C5C7-6F4C-BE5D-C729F60C245C}" srcId="{FA02B54A-E7FA-574D-80A2-32AB3D8BC515}" destId="{1433EA0A-F117-C643-A4C0-676E87EF283A}" srcOrd="1" destOrd="0" parTransId="{883BE6CF-48BC-1647-B1A0-E5C476B0B9A8}" sibTransId="{D3A2C750-BB34-7745-9629-0EDCFD4C4AF1}"/>
    <dgm:cxn modelId="{D16AF384-8E3A-0B4E-A2E4-D85F7EB3530A}" type="presOf" srcId="{1433EA0A-F117-C643-A4C0-676E87EF283A}" destId="{BE8EC5CD-A4E1-D94B-B2AD-BDAAFE043967}" srcOrd="0" destOrd="0" presId="urn:microsoft.com/office/officeart/2005/8/layout/hList3"/>
    <dgm:cxn modelId="{2652059A-122C-9F47-8142-08D2E32A4E34}" srcId="{15574DFE-0513-2A41-AB02-860B7F21505D}" destId="{FA02B54A-E7FA-574D-80A2-32AB3D8BC515}" srcOrd="0" destOrd="0" parTransId="{3A3DDB6D-70F4-B648-8412-ED34739173ED}" sibTransId="{D385BED2-23AE-F348-A675-6D9CC2E6763B}"/>
    <dgm:cxn modelId="{7129F0A0-D497-3344-BA32-B5CE7BC5D2C5}" srcId="{FA02B54A-E7FA-574D-80A2-32AB3D8BC515}" destId="{A55A7A9F-DAE4-5345-8C39-B271DB61180C}" srcOrd="2" destOrd="0" parTransId="{8123D846-311F-B942-BACA-B89B1F9C41F2}" sibTransId="{7FDD843C-DCCF-4C4C-BF7A-E0C7B6D77DEF}"/>
    <dgm:cxn modelId="{90EE630F-917F-574D-8E50-457864170BBE}" type="presParOf" srcId="{57D62F14-4FAB-D341-8FE7-0081D805B2F4}" destId="{4A198931-90E7-5A4C-BE71-61A18B736FAF}" srcOrd="0" destOrd="0" presId="urn:microsoft.com/office/officeart/2005/8/layout/hList3"/>
    <dgm:cxn modelId="{2D7E2CC6-FDAB-2C44-9BC8-96EEF4A4CF0F}" type="presParOf" srcId="{57D62F14-4FAB-D341-8FE7-0081D805B2F4}" destId="{60A63FDB-948A-7B40-9B7C-D9AF950A0AB8}" srcOrd="1" destOrd="0" presId="urn:microsoft.com/office/officeart/2005/8/layout/hList3"/>
    <dgm:cxn modelId="{7BFA5438-B2A8-F940-B056-BF535A56A22F}" type="presParOf" srcId="{60A63FDB-948A-7B40-9B7C-D9AF950A0AB8}" destId="{6570F6AC-2AFC-B14E-9555-3D4E25DE986D}" srcOrd="0" destOrd="0" presId="urn:microsoft.com/office/officeart/2005/8/layout/hList3"/>
    <dgm:cxn modelId="{134A192E-2D6B-1D4F-AD49-50D5DCC70399}" type="presParOf" srcId="{60A63FDB-948A-7B40-9B7C-D9AF950A0AB8}" destId="{BE8EC5CD-A4E1-D94B-B2AD-BDAAFE043967}" srcOrd="1" destOrd="0" presId="urn:microsoft.com/office/officeart/2005/8/layout/hList3"/>
    <dgm:cxn modelId="{81E27E65-1DCE-5643-88BA-4B99B4A9820B}" type="presParOf" srcId="{60A63FDB-948A-7B40-9B7C-D9AF950A0AB8}" destId="{3D32904B-699B-E946-B7D0-76D19EDB7F51}" srcOrd="2" destOrd="0" presId="urn:microsoft.com/office/officeart/2005/8/layout/hList3"/>
    <dgm:cxn modelId="{B51467D2-6960-E24E-8AEB-69733795C11C}" type="presParOf" srcId="{57D62F14-4FAB-D341-8FE7-0081D805B2F4}" destId="{D934C567-ACDF-C842-9365-962542FCC7A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B70F7E-0955-7747-B645-51D28A84779B}" type="doc">
      <dgm:prSet loTypeId="urn:microsoft.com/office/officeart/2005/8/layout/process5" loCatId="" qsTypeId="urn:microsoft.com/office/officeart/2005/8/quickstyle/simple1" qsCatId="simple" csTypeId="urn:microsoft.com/office/officeart/2005/8/colors/accent2_1" csCatId="accent2" phldr="1"/>
      <dgm:spPr/>
      <dgm:t>
        <a:bodyPr/>
        <a:lstStyle/>
        <a:p>
          <a:endParaRPr lang="en-US"/>
        </a:p>
      </dgm:t>
    </dgm:pt>
    <dgm:pt modelId="{113BB45C-0C44-7044-925C-8D90D3DC9B46}">
      <dgm:prSet phldrT="[Text]" custT="1"/>
      <dgm:spPr/>
      <dgm:t>
        <a:bodyPr/>
        <a:lstStyle/>
        <a:p>
          <a:r>
            <a:rPr lang="en-US" sz="4400" b="1" dirty="0">
              <a:solidFill>
                <a:srgbClr val="C00000"/>
              </a:solidFill>
              <a:latin typeface="+mn-lt"/>
            </a:rPr>
            <a:t>Take Home Message</a:t>
          </a:r>
        </a:p>
      </dgm:t>
    </dgm:pt>
    <dgm:pt modelId="{8AD66260-BE4B-3848-9E4B-894389E7617E}" type="parTrans" cxnId="{10A9562F-8F66-114E-8096-2246B9BEE90D}">
      <dgm:prSet/>
      <dgm:spPr/>
      <dgm:t>
        <a:bodyPr/>
        <a:lstStyle/>
        <a:p>
          <a:endParaRPr lang="en-US"/>
        </a:p>
      </dgm:t>
    </dgm:pt>
    <dgm:pt modelId="{329DB14E-02A0-6044-BF10-7EF50867D89B}" type="sibTrans" cxnId="{10A9562F-8F66-114E-8096-2246B9BEE90D}">
      <dgm:prSet/>
      <dgm:spPr/>
      <dgm:t>
        <a:bodyPr/>
        <a:lstStyle/>
        <a:p>
          <a:endParaRPr lang="en-US"/>
        </a:p>
      </dgm:t>
    </dgm:pt>
    <dgm:pt modelId="{25D385AF-E9F6-FC44-81D4-5366B012CFED}">
      <dgm:prSet phldrT="[Text]" custT="1"/>
      <dgm:spPr/>
      <dgm:t>
        <a:bodyPr/>
        <a:lstStyle/>
        <a:p>
          <a:r>
            <a:rPr lang="en-US" sz="2000" b="1" i="0" dirty="0">
              <a:latin typeface="+mn-lt"/>
              <a:cs typeface="Comic Sans MS"/>
            </a:rPr>
            <a:t>Off-label prescription of adjuvants for the treatment of female infertility is widespread</a:t>
          </a:r>
          <a:endParaRPr lang="en-US" sz="2000" dirty="0">
            <a:latin typeface="+mn-lt"/>
          </a:endParaRPr>
        </a:p>
      </dgm:t>
    </dgm:pt>
    <dgm:pt modelId="{55E5D49F-A45F-4E4B-BDAD-2AA038609671}" type="parTrans" cxnId="{51806DD0-4C0E-CC42-A00E-B6F4EA50BD72}">
      <dgm:prSet/>
      <dgm:spPr/>
      <dgm:t>
        <a:bodyPr/>
        <a:lstStyle/>
        <a:p>
          <a:endParaRPr lang="en-US"/>
        </a:p>
      </dgm:t>
    </dgm:pt>
    <dgm:pt modelId="{87F00F7B-8957-6A49-99E0-7E963971C31D}" type="sibTrans" cxnId="{51806DD0-4C0E-CC42-A00E-B6F4EA50BD72}">
      <dgm:prSet/>
      <dgm:spPr/>
      <dgm:t>
        <a:bodyPr/>
        <a:lstStyle/>
        <a:p>
          <a:endParaRPr lang="en-US"/>
        </a:p>
      </dgm:t>
    </dgm:pt>
    <dgm:pt modelId="{3F087CA5-C60B-0940-9995-A0200AA075F3}">
      <dgm:prSet phldrT="[Text]" custT="1"/>
      <dgm:spPr/>
      <dgm:t>
        <a:bodyPr/>
        <a:lstStyle/>
        <a:p>
          <a:r>
            <a:rPr lang="en-US" sz="2000" b="1" i="0" dirty="0">
              <a:latin typeface="+mn-lt"/>
              <a:cs typeface="Comic Sans MS"/>
            </a:rPr>
            <a:t>In the field of reproductive medicine, it is common for an innovative practice to become widely used before demonstration of its efficacy</a:t>
          </a:r>
          <a:endParaRPr lang="en-US" sz="2000" dirty="0">
            <a:latin typeface="+mn-lt"/>
          </a:endParaRPr>
        </a:p>
      </dgm:t>
    </dgm:pt>
    <dgm:pt modelId="{742DDC35-AF4D-A349-A475-8E0E83E416DB}" type="parTrans" cxnId="{7E8E6D6C-5212-8D4D-9C7E-7138D5CB646A}">
      <dgm:prSet/>
      <dgm:spPr/>
      <dgm:t>
        <a:bodyPr/>
        <a:lstStyle/>
        <a:p>
          <a:endParaRPr lang="en-US"/>
        </a:p>
      </dgm:t>
    </dgm:pt>
    <dgm:pt modelId="{79FCC4C0-BD62-2241-8478-E6CF3F26DDAF}" type="sibTrans" cxnId="{7E8E6D6C-5212-8D4D-9C7E-7138D5CB646A}">
      <dgm:prSet/>
      <dgm:spPr/>
      <dgm:t>
        <a:bodyPr/>
        <a:lstStyle/>
        <a:p>
          <a:endParaRPr lang="en-US"/>
        </a:p>
      </dgm:t>
    </dgm:pt>
    <dgm:pt modelId="{ED139BC2-BA89-FE44-9655-DF1FD2B325B9}">
      <dgm:prSet phldrT="[Text]" custT="1"/>
      <dgm:spPr/>
      <dgm:t>
        <a:bodyPr/>
        <a:lstStyle/>
        <a:p>
          <a:r>
            <a:rPr lang="en-US" sz="2000" b="1" i="0" dirty="0">
              <a:latin typeface="+mn-lt"/>
              <a:cs typeface="Comic Sans MS"/>
            </a:rPr>
            <a:t>Many supplements are inexpensive and generally well tolerated, such as low-dose aspirin and DHEA, but evidence is insufficient to demonstrate that they increase LBR</a:t>
          </a:r>
          <a:endParaRPr lang="en-US" sz="2000" dirty="0">
            <a:latin typeface="+mn-lt"/>
          </a:endParaRPr>
        </a:p>
      </dgm:t>
    </dgm:pt>
    <dgm:pt modelId="{DD51B4C7-3473-214B-A8BC-C7BBC30F4718}" type="parTrans" cxnId="{62B6B78C-8DA9-BC4D-BDB2-52C6DF97C9D9}">
      <dgm:prSet/>
      <dgm:spPr/>
      <dgm:t>
        <a:bodyPr/>
        <a:lstStyle/>
        <a:p>
          <a:endParaRPr lang="en-US"/>
        </a:p>
      </dgm:t>
    </dgm:pt>
    <dgm:pt modelId="{E9D0260F-7CA4-8949-81A2-D6AB120BE217}" type="sibTrans" cxnId="{62B6B78C-8DA9-BC4D-BDB2-52C6DF97C9D9}">
      <dgm:prSet/>
      <dgm:spPr/>
      <dgm:t>
        <a:bodyPr/>
        <a:lstStyle/>
        <a:p>
          <a:endParaRPr lang="en-US"/>
        </a:p>
      </dgm:t>
    </dgm:pt>
    <dgm:pt modelId="{E61389D6-BBDB-0E41-99F1-1428D04071CA}">
      <dgm:prSet phldrT="[Text]" custT="1"/>
      <dgm:spPr/>
      <dgm:t>
        <a:bodyPr/>
        <a:lstStyle/>
        <a:p>
          <a:r>
            <a:rPr lang="en-US" sz="2000" b="1" i="0" dirty="0">
              <a:latin typeface="+mn-lt"/>
              <a:cs typeface="Comic Sans MS"/>
            </a:rPr>
            <a:t>GH, data support their effect in increasing LBR, but they are expensive, and their use is associated with significant precautions, so appropriate counseling should be provided </a:t>
          </a:r>
          <a:endParaRPr lang="en-US" sz="2000" dirty="0">
            <a:latin typeface="+mn-lt"/>
          </a:endParaRPr>
        </a:p>
      </dgm:t>
    </dgm:pt>
    <dgm:pt modelId="{808FD34C-B93B-0945-BEA6-43762577E0A2}" type="parTrans" cxnId="{DD1D213C-3642-304F-B164-CF5EA8E57698}">
      <dgm:prSet/>
      <dgm:spPr/>
      <dgm:t>
        <a:bodyPr/>
        <a:lstStyle/>
        <a:p>
          <a:endParaRPr lang="en-US"/>
        </a:p>
      </dgm:t>
    </dgm:pt>
    <dgm:pt modelId="{6076E85C-DB4C-534B-9B8A-E8C22B043E8F}" type="sibTrans" cxnId="{DD1D213C-3642-304F-B164-CF5EA8E57698}">
      <dgm:prSet/>
      <dgm:spPr/>
      <dgm:t>
        <a:bodyPr/>
        <a:lstStyle/>
        <a:p>
          <a:endParaRPr lang="en-US"/>
        </a:p>
      </dgm:t>
    </dgm:pt>
    <dgm:pt modelId="{7E6E36B9-55BB-3A4D-AFCD-F1DC1B3D6C91}">
      <dgm:prSet phldrT="[Text]" custT="1"/>
      <dgm:spPr/>
      <dgm:t>
        <a:bodyPr/>
        <a:lstStyle/>
        <a:p>
          <a:r>
            <a:rPr lang="en-US" sz="2000" b="1" i="0" dirty="0">
              <a:latin typeface="+mn-lt"/>
              <a:cs typeface="Comic Sans MS"/>
            </a:rPr>
            <a:t>Patients with infertility are particularly vulnerable to trying new treatments in hopes of conceiving</a:t>
          </a:r>
          <a:endParaRPr lang="en-US" sz="2000" dirty="0">
            <a:latin typeface="+mn-lt"/>
          </a:endParaRPr>
        </a:p>
      </dgm:t>
    </dgm:pt>
    <dgm:pt modelId="{AB3CBE09-89BF-B74D-8AC7-132013BA593C}" type="parTrans" cxnId="{F06DF784-49C9-B742-A261-195901F6972D}">
      <dgm:prSet/>
      <dgm:spPr/>
      <dgm:t>
        <a:bodyPr/>
        <a:lstStyle/>
        <a:p>
          <a:endParaRPr lang="en-US"/>
        </a:p>
      </dgm:t>
    </dgm:pt>
    <dgm:pt modelId="{B1367E32-7E06-D045-B9B7-E2A8ED61E66E}" type="sibTrans" cxnId="{F06DF784-49C9-B742-A261-195901F6972D}">
      <dgm:prSet/>
      <dgm:spPr/>
      <dgm:t>
        <a:bodyPr/>
        <a:lstStyle/>
        <a:p>
          <a:endParaRPr lang="en-US"/>
        </a:p>
      </dgm:t>
    </dgm:pt>
    <dgm:pt modelId="{00533BD7-0FE5-5A4F-B220-BC52E95FDA5A}">
      <dgm:prSet phldrT="[Text]" custT="1"/>
      <dgm:spPr/>
      <dgm:t>
        <a:bodyPr/>
        <a:lstStyle/>
        <a:p>
          <a:r>
            <a:rPr lang="en-US" sz="2000" b="1" i="0" dirty="0">
              <a:latin typeface="+mn-lt"/>
              <a:cs typeface="Comic Sans MS"/>
            </a:rPr>
            <a:t>Good medical practice dictates that the physician keep the best interest of their patients in mind and counsel patients appropriately about the best evidence available and potential adverse effects of the treatments prescribed </a:t>
          </a:r>
          <a:endParaRPr lang="en-US" sz="2000" dirty="0">
            <a:latin typeface="+mn-lt"/>
          </a:endParaRPr>
        </a:p>
      </dgm:t>
    </dgm:pt>
    <dgm:pt modelId="{1002911B-4F03-394C-A75A-5203466FBC3F}" type="parTrans" cxnId="{6749B94E-23D3-B549-A37A-E628CAE88EB1}">
      <dgm:prSet/>
      <dgm:spPr/>
      <dgm:t>
        <a:bodyPr/>
        <a:lstStyle/>
        <a:p>
          <a:endParaRPr lang="en-US"/>
        </a:p>
      </dgm:t>
    </dgm:pt>
    <dgm:pt modelId="{83A9AAB9-710E-6248-A20F-52C85EA4E0E4}" type="sibTrans" cxnId="{6749B94E-23D3-B549-A37A-E628CAE88EB1}">
      <dgm:prSet/>
      <dgm:spPr/>
      <dgm:t>
        <a:bodyPr/>
        <a:lstStyle/>
        <a:p>
          <a:endParaRPr lang="en-US"/>
        </a:p>
      </dgm:t>
    </dgm:pt>
    <dgm:pt modelId="{B6BABFB8-10C2-DD40-8273-0FF1D8FED73B}" type="pres">
      <dgm:prSet presAssocID="{05B70F7E-0955-7747-B645-51D28A84779B}" presName="diagram" presStyleCnt="0">
        <dgm:presLayoutVars>
          <dgm:dir/>
          <dgm:resizeHandles val="exact"/>
        </dgm:presLayoutVars>
      </dgm:prSet>
      <dgm:spPr/>
    </dgm:pt>
    <dgm:pt modelId="{76259467-AEBE-D74C-B891-71AC1554B39C}" type="pres">
      <dgm:prSet presAssocID="{113BB45C-0C44-7044-925C-8D90D3DC9B46}" presName="node" presStyleLbl="node1" presStyleIdx="0" presStyleCnt="7" custScaleX="169759" custScaleY="134116">
        <dgm:presLayoutVars>
          <dgm:bulletEnabled val="1"/>
        </dgm:presLayoutVars>
      </dgm:prSet>
      <dgm:spPr/>
    </dgm:pt>
    <dgm:pt modelId="{F99AA63D-9DA7-DF4E-AD21-9775020EFFC7}" type="pres">
      <dgm:prSet presAssocID="{329DB14E-02A0-6044-BF10-7EF50867D89B}" presName="sibTrans" presStyleLbl="sibTrans2D1" presStyleIdx="0" presStyleCnt="6"/>
      <dgm:spPr/>
    </dgm:pt>
    <dgm:pt modelId="{AE2E385B-3713-A34E-8324-12CA6E77FCE0}" type="pres">
      <dgm:prSet presAssocID="{329DB14E-02A0-6044-BF10-7EF50867D89B}" presName="connectorText" presStyleLbl="sibTrans2D1" presStyleIdx="0" presStyleCnt="6"/>
      <dgm:spPr/>
    </dgm:pt>
    <dgm:pt modelId="{0BAB60BA-6A1B-7742-BE4F-733606D96BAC}" type="pres">
      <dgm:prSet presAssocID="{25D385AF-E9F6-FC44-81D4-5366B012CFED}" presName="node" presStyleLbl="node1" presStyleIdx="1" presStyleCnt="7" custScaleX="169759" custScaleY="134116">
        <dgm:presLayoutVars>
          <dgm:bulletEnabled val="1"/>
        </dgm:presLayoutVars>
      </dgm:prSet>
      <dgm:spPr/>
    </dgm:pt>
    <dgm:pt modelId="{1B9814D2-E42F-B54B-BE73-AE2D6235FFC8}" type="pres">
      <dgm:prSet presAssocID="{87F00F7B-8957-6A49-99E0-7E963971C31D}" presName="sibTrans" presStyleLbl="sibTrans2D1" presStyleIdx="1" presStyleCnt="6"/>
      <dgm:spPr/>
    </dgm:pt>
    <dgm:pt modelId="{7CFA2E24-C518-ED43-BA62-7ED7BEEDFD93}" type="pres">
      <dgm:prSet presAssocID="{87F00F7B-8957-6A49-99E0-7E963971C31D}" presName="connectorText" presStyleLbl="sibTrans2D1" presStyleIdx="1" presStyleCnt="6"/>
      <dgm:spPr/>
    </dgm:pt>
    <dgm:pt modelId="{0D9EBE5A-A1D8-4648-8561-181B322B4E8E}" type="pres">
      <dgm:prSet presAssocID="{ED139BC2-BA89-FE44-9655-DF1FD2B325B9}" presName="node" presStyleLbl="node1" presStyleIdx="2" presStyleCnt="7" custScaleX="177185" custScaleY="151215">
        <dgm:presLayoutVars>
          <dgm:bulletEnabled val="1"/>
        </dgm:presLayoutVars>
      </dgm:prSet>
      <dgm:spPr/>
    </dgm:pt>
    <dgm:pt modelId="{DCDA4C6D-390F-0249-B362-AE7195154560}" type="pres">
      <dgm:prSet presAssocID="{E9D0260F-7CA4-8949-81A2-D6AB120BE217}" presName="sibTrans" presStyleLbl="sibTrans2D1" presStyleIdx="2" presStyleCnt="6"/>
      <dgm:spPr/>
    </dgm:pt>
    <dgm:pt modelId="{BC66C19D-367E-8D4B-903F-383F5666FB4D}" type="pres">
      <dgm:prSet presAssocID="{E9D0260F-7CA4-8949-81A2-D6AB120BE217}" presName="connectorText" presStyleLbl="sibTrans2D1" presStyleIdx="2" presStyleCnt="6"/>
      <dgm:spPr/>
    </dgm:pt>
    <dgm:pt modelId="{591AF2C1-6F98-3946-81ED-C51C6AD0340A}" type="pres">
      <dgm:prSet presAssocID="{E61389D6-BBDB-0E41-99F1-1428D04071CA}" presName="node" presStyleLbl="node1" presStyleIdx="3" presStyleCnt="7" custScaleX="182535" custScaleY="134116">
        <dgm:presLayoutVars>
          <dgm:bulletEnabled val="1"/>
        </dgm:presLayoutVars>
      </dgm:prSet>
      <dgm:spPr/>
    </dgm:pt>
    <dgm:pt modelId="{0EE0582C-7386-6A41-9327-42FEBB665E4B}" type="pres">
      <dgm:prSet presAssocID="{6076E85C-DB4C-534B-9B8A-E8C22B043E8F}" presName="sibTrans" presStyleLbl="sibTrans2D1" presStyleIdx="3" presStyleCnt="6"/>
      <dgm:spPr/>
    </dgm:pt>
    <dgm:pt modelId="{FA8FDA66-F438-494B-974F-DC9DFFD7AB34}" type="pres">
      <dgm:prSet presAssocID="{6076E85C-DB4C-534B-9B8A-E8C22B043E8F}" presName="connectorText" presStyleLbl="sibTrans2D1" presStyleIdx="3" presStyleCnt="6"/>
      <dgm:spPr/>
    </dgm:pt>
    <dgm:pt modelId="{1884FEB7-32CD-624F-88F1-05E46A75C804}" type="pres">
      <dgm:prSet presAssocID="{3F087CA5-C60B-0940-9995-A0200AA075F3}" presName="node" presStyleLbl="node1" presStyleIdx="4" presStyleCnt="7" custScaleX="169759" custScaleY="134116">
        <dgm:presLayoutVars>
          <dgm:bulletEnabled val="1"/>
        </dgm:presLayoutVars>
      </dgm:prSet>
      <dgm:spPr/>
    </dgm:pt>
    <dgm:pt modelId="{D1D60A7A-9B63-A844-AA39-DD58AFA1C7A5}" type="pres">
      <dgm:prSet presAssocID="{79FCC4C0-BD62-2241-8478-E6CF3F26DDAF}" presName="sibTrans" presStyleLbl="sibTrans2D1" presStyleIdx="4" presStyleCnt="6"/>
      <dgm:spPr/>
    </dgm:pt>
    <dgm:pt modelId="{5967093B-D28A-4C4E-8BE4-9A4B9A2DD693}" type="pres">
      <dgm:prSet presAssocID="{79FCC4C0-BD62-2241-8478-E6CF3F26DDAF}" presName="connectorText" presStyleLbl="sibTrans2D1" presStyleIdx="4" presStyleCnt="6"/>
      <dgm:spPr/>
    </dgm:pt>
    <dgm:pt modelId="{F193A465-29A2-DF46-B7A1-0D2F75823509}" type="pres">
      <dgm:prSet presAssocID="{7E6E36B9-55BB-3A4D-AFCD-F1DC1B3D6C91}" presName="node" presStyleLbl="node1" presStyleIdx="5" presStyleCnt="7" custScaleX="169759" custScaleY="134116">
        <dgm:presLayoutVars>
          <dgm:bulletEnabled val="1"/>
        </dgm:presLayoutVars>
      </dgm:prSet>
      <dgm:spPr/>
    </dgm:pt>
    <dgm:pt modelId="{AAFF7B36-183D-5642-872F-B6D1D9023690}" type="pres">
      <dgm:prSet presAssocID="{B1367E32-7E06-D045-B9B7-E2A8ED61E66E}" presName="sibTrans" presStyleLbl="sibTrans2D1" presStyleIdx="5" presStyleCnt="6"/>
      <dgm:spPr/>
    </dgm:pt>
    <dgm:pt modelId="{D9AA775B-86BC-4B41-976E-712CD5D17CF3}" type="pres">
      <dgm:prSet presAssocID="{B1367E32-7E06-D045-B9B7-E2A8ED61E66E}" presName="connectorText" presStyleLbl="sibTrans2D1" presStyleIdx="5" presStyleCnt="6"/>
      <dgm:spPr/>
    </dgm:pt>
    <dgm:pt modelId="{59484183-EDE3-9848-A535-8C9C79F378DC}" type="pres">
      <dgm:prSet presAssocID="{00533BD7-0FE5-5A4F-B220-BC52E95FDA5A}" presName="node" presStyleLbl="node1" presStyleIdx="6" presStyleCnt="7" custScaleX="277928" custScaleY="134116">
        <dgm:presLayoutVars>
          <dgm:bulletEnabled val="1"/>
        </dgm:presLayoutVars>
      </dgm:prSet>
      <dgm:spPr/>
    </dgm:pt>
  </dgm:ptLst>
  <dgm:cxnLst>
    <dgm:cxn modelId="{6FEF5906-61F2-9547-A228-EED654B795E0}" type="presOf" srcId="{6076E85C-DB4C-534B-9B8A-E8C22B043E8F}" destId="{FA8FDA66-F438-494B-974F-DC9DFFD7AB34}" srcOrd="1" destOrd="0" presId="urn:microsoft.com/office/officeart/2005/8/layout/process5"/>
    <dgm:cxn modelId="{36BF560B-D0DC-2646-855C-D6EC500F22FF}" type="presOf" srcId="{7E6E36B9-55BB-3A4D-AFCD-F1DC1B3D6C91}" destId="{F193A465-29A2-DF46-B7A1-0D2F75823509}" srcOrd="0" destOrd="0" presId="urn:microsoft.com/office/officeart/2005/8/layout/process5"/>
    <dgm:cxn modelId="{C214B927-C868-1F42-A52E-7C79A72BCB50}" type="presOf" srcId="{05B70F7E-0955-7747-B645-51D28A84779B}" destId="{B6BABFB8-10C2-DD40-8273-0FF1D8FED73B}" srcOrd="0" destOrd="0" presId="urn:microsoft.com/office/officeart/2005/8/layout/process5"/>
    <dgm:cxn modelId="{702F762E-09BF-CD4C-8FFC-5F3C976C2A9F}" type="presOf" srcId="{ED139BC2-BA89-FE44-9655-DF1FD2B325B9}" destId="{0D9EBE5A-A1D8-4648-8561-181B322B4E8E}" srcOrd="0" destOrd="0" presId="urn:microsoft.com/office/officeart/2005/8/layout/process5"/>
    <dgm:cxn modelId="{833F552F-18F5-6C4A-AB43-1BD1DD743153}" type="presOf" srcId="{87F00F7B-8957-6A49-99E0-7E963971C31D}" destId="{1B9814D2-E42F-B54B-BE73-AE2D6235FFC8}" srcOrd="0" destOrd="0" presId="urn:microsoft.com/office/officeart/2005/8/layout/process5"/>
    <dgm:cxn modelId="{10A9562F-8F66-114E-8096-2246B9BEE90D}" srcId="{05B70F7E-0955-7747-B645-51D28A84779B}" destId="{113BB45C-0C44-7044-925C-8D90D3DC9B46}" srcOrd="0" destOrd="0" parTransId="{8AD66260-BE4B-3848-9E4B-894389E7617E}" sibTransId="{329DB14E-02A0-6044-BF10-7EF50867D89B}"/>
    <dgm:cxn modelId="{DD1D213C-3642-304F-B164-CF5EA8E57698}" srcId="{05B70F7E-0955-7747-B645-51D28A84779B}" destId="{E61389D6-BBDB-0E41-99F1-1428D04071CA}" srcOrd="3" destOrd="0" parTransId="{808FD34C-B93B-0945-BEA6-43762577E0A2}" sibTransId="{6076E85C-DB4C-534B-9B8A-E8C22B043E8F}"/>
    <dgm:cxn modelId="{7285333F-5B9A-F14B-9C3F-CA36E8A23BDB}" type="presOf" srcId="{B1367E32-7E06-D045-B9B7-E2A8ED61E66E}" destId="{AAFF7B36-183D-5642-872F-B6D1D9023690}" srcOrd="0" destOrd="0" presId="urn:microsoft.com/office/officeart/2005/8/layout/process5"/>
    <dgm:cxn modelId="{88EF4D45-5038-8646-BF25-B6AC3D2DB24B}" type="presOf" srcId="{00533BD7-0FE5-5A4F-B220-BC52E95FDA5A}" destId="{59484183-EDE3-9848-A535-8C9C79F378DC}" srcOrd="0" destOrd="0" presId="urn:microsoft.com/office/officeart/2005/8/layout/process5"/>
    <dgm:cxn modelId="{6749B94E-23D3-B549-A37A-E628CAE88EB1}" srcId="{05B70F7E-0955-7747-B645-51D28A84779B}" destId="{00533BD7-0FE5-5A4F-B220-BC52E95FDA5A}" srcOrd="6" destOrd="0" parTransId="{1002911B-4F03-394C-A75A-5203466FBC3F}" sibTransId="{83A9AAB9-710E-6248-A20F-52C85EA4E0E4}"/>
    <dgm:cxn modelId="{BC8D5F52-F619-FF4E-9020-8B99E6A81300}" type="presOf" srcId="{B1367E32-7E06-D045-B9B7-E2A8ED61E66E}" destId="{D9AA775B-86BC-4B41-976E-712CD5D17CF3}" srcOrd="1" destOrd="0" presId="urn:microsoft.com/office/officeart/2005/8/layout/process5"/>
    <dgm:cxn modelId="{D880C764-658E-AD4C-A335-B098F6AEDA77}" type="presOf" srcId="{E9D0260F-7CA4-8949-81A2-D6AB120BE217}" destId="{BC66C19D-367E-8D4B-903F-383F5666FB4D}" srcOrd="1" destOrd="0" presId="urn:microsoft.com/office/officeart/2005/8/layout/process5"/>
    <dgm:cxn modelId="{7E8E6D6C-5212-8D4D-9C7E-7138D5CB646A}" srcId="{05B70F7E-0955-7747-B645-51D28A84779B}" destId="{3F087CA5-C60B-0940-9995-A0200AA075F3}" srcOrd="4" destOrd="0" parTransId="{742DDC35-AF4D-A349-A475-8E0E83E416DB}" sibTransId="{79FCC4C0-BD62-2241-8478-E6CF3F26DDAF}"/>
    <dgm:cxn modelId="{92626873-7B30-554C-A644-46FE5DB24412}" type="presOf" srcId="{E61389D6-BBDB-0E41-99F1-1428D04071CA}" destId="{591AF2C1-6F98-3946-81ED-C51C6AD0340A}" srcOrd="0" destOrd="0" presId="urn:microsoft.com/office/officeart/2005/8/layout/process5"/>
    <dgm:cxn modelId="{A28DFF7D-5020-E94F-B8EF-C405D2DA21BE}" type="presOf" srcId="{6076E85C-DB4C-534B-9B8A-E8C22B043E8F}" destId="{0EE0582C-7386-6A41-9327-42FEBB665E4B}" srcOrd="0" destOrd="0" presId="urn:microsoft.com/office/officeart/2005/8/layout/process5"/>
    <dgm:cxn modelId="{F06DF784-49C9-B742-A261-195901F6972D}" srcId="{05B70F7E-0955-7747-B645-51D28A84779B}" destId="{7E6E36B9-55BB-3A4D-AFCD-F1DC1B3D6C91}" srcOrd="5" destOrd="0" parTransId="{AB3CBE09-89BF-B74D-8AC7-132013BA593C}" sibTransId="{B1367E32-7E06-D045-B9B7-E2A8ED61E66E}"/>
    <dgm:cxn modelId="{2D7DA385-C84C-B04A-8B6A-BA1004F77FA1}" type="presOf" srcId="{113BB45C-0C44-7044-925C-8D90D3DC9B46}" destId="{76259467-AEBE-D74C-B891-71AC1554B39C}" srcOrd="0" destOrd="0" presId="urn:microsoft.com/office/officeart/2005/8/layout/process5"/>
    <dgm:cxn modelId="{62B6B78C-8DA9-BC4D-BDB2-52C6DF97C9D9}" srcId="{05B70F7E-0955-7747-B645-51D28A84779B}" destId="{ED139BC2-BA89-FE44-9655-DF1FD2B325B9}" srcOrd="2" destOrd="0" parTransId="{DD51B4C7-3473-214B-A8BC-C7BBC30F4718}" sibTransId="{E9D0260F-7CA4-8949-81A2-D6AB120BE217}"/>
    <dgm:cxn modelId="{A513798D-144E-D54C-9017-F39693BADBB1}" type="presOf" srcId="{329DB14E-02A0-6044-BF10-7EF50867D89B}" destId="{AE2E385B-3713-A34E-8324-12CA6E77FCE0}" srcOrd="1" destOrd="0" presId="urn:microsoft.com/office/officeart/2005/8/layout/process5"/>
    <dgm:cxn modelId="{53AF919B-5457-8643-988B-D6C234B02322}" type="presOf" srcId="{3F087CA5-C60B-0940-9995-A0200AA075F3}" destId="{1884FEB7-32CD-624F-88F1-05E46A75C804}" srcOrd="0" destOrd="0" presId="urn:microsoft.com/office/officeart/2005/8/layout/process5"/>
    <dgm:cxn modelId="{A8A1859D-9242-A545-BD9F-E495558E48FA}" type="presOf" srcId="{25D385AF-E9F6-FC44-81D4-5366B012CFED}" destId="{0BAB60BA-6A1B-7742-BE4F-733606D96BAC}" srcOrd="0" destOrd="0" presId="urn:microsoft.com/office/officeart/2005/8/layout/process5"/>
    <dgm:cxn modelId="{18422BA4-5DFF-7245-BCD8-C3A78950F203}" type="presOf" srcId="{329DB14E-02A0-6044-BF10-7EF50867D89B}" destId="{F99AA63D-9DA7-DF4E-AD21-9775020EFFC7}" srcOrd="0" destOrd="0" presId="urn:microsoft.com/office/officeart/2005/8/layout/process5"/>
    <dgm:cxn modelId="{565445A7-A358-A44E-AFCE-AEB2C6FD84D5}" type="presOf" srcId="{87F00F7B-8957-6A49-99E0-7E963971C31D}" destId="{7CFA2E24-C518-ED43-BA62-7ED7BEEDFD93}" srcOrd="1" destOrd="0" presId="urn:microsoft.com/office/officeart/2005/8/layout/process5"/>
    <dgm:cxn modelId="{732F70BF-B685-FE41-BDF7-2D9B1E45A202}" type="presOf" srcId="{79FCC4C0-BD62-2241-8478-E6CF3F26DDAF}" destId="{D1D60A7A-9B63-A844-AA39-DD58AFA1C7A5}" srcOrd="0" destOrd="0" presId="urn:microsoft.com/office/officeart/2005/8/layout/process5"/>
    <dgm:cxn modelId="{E5F177CE-F0D5-D54C-B0CD-26EFAA1AC9AD}" type="presOf" srcId="{E9D0260F-7CA4-8949-81A2-D6AB120BE217}" destId="{DCDA4C6D-390F-0249-B362-AE7195154560}" srcOrd="0" destOrd="0" presId="urn:microsoft.com/office/officeart/2005/8/layout/process5"/>
    <dgm:cxn modelId="{51806DD0-4C0E-CC42-A00E-B6F4EA50BD72}" srcId="{05B70F7E-0955-7747-B645-51D28A84779B}" destId="{25D385AF-E9F6-FC44-81D4-5366B012CFED}" srcOrd="1" destOrd="0" parTransId="{55E5D49F-A45F-4E4B-BDAD-2AA038609671}" sibTransId="{87F00F7B-8957-6A49-99E0-7E963971C31D}"/>
    <dgm:cxn modelId="{808396F2-B53B-344F-ACC2-64478A3BC6C2}" type="presOf" srcId="{79FCC4C0-BD62-2241-8478-E6CF3F26DDAF}" destId="{5967093B-D28A-4C4E-8BE4-9A4B9A2DD693}" srcOrd="1" destOrd="0" presId="urn:microsoft.com/office/officeart/2005/8/layout/process5"/>
    <dgm:cxn modelId="{C9463DB9-7B82-2241-B5EE-91F9070B31F5}" type="presParOf" srcId="{B6BABFB8-10C2-DD40-8273-0FF1D8FED73B}" destId="{76259467-AEBE-D74C-B891-71AC1554B39C}" srcOrd="0" destOrd="0" presId="urn:microsoft.com/office/officeart/2005/8/layout/process5"/>
    <dgm:cxn modelId="{88117640-4082-984E-A8E7-795ADCF93120}" type="presParOf" srcId="{B6BABFB8-10C2-DD40-8273-0FF1D8FED73B}" destId="{F99AA63D-9DA7-DF4E-AD21-9775020EFFC7}" srcOrd="1" destOrd="0" presId="urn:microsoft.com/office/officeart/2005/8/layout/process5"/>
    <dgm:cxn modelId="{58AF3942-3665-BC4F-828B-9CC6BC4AFBBE}" type="presParOf" srcId="{F99AA63D-9DA7-DF4E-AD21-9775020EFFC7}" destId="{AE2E385B-3713-A34E-8324-12CA6E77FCE0}" srcOrd="0" destOrd="0" presId="urn:microsoft.com/office/officeart/2005/8/layout/process5"/>
    <dgm:cxn modelId="{1170E89F-2CE7-8548-AD3D-D0B6B908EBFD}" type="presParOf" srcId="{B6BABFB8-10C2-DD40-8273-0FF1D8FED73B}" destId="{0BAB60BA-6A1B-7742-BE4F-733606D96BAC}" srcOrd="2" destOrd="0" presId="urn:microsoft.com/office/officeart/2005/8/layout/process5"/>
    <dgm:cxn modelId="{D901F799-1DAA-9343-BD92-52576493D8B5}" type="presParOf" srcId="{B6BABFB8-10C2-DD40-8273-0FF1D8FED73B}" destId="{1B9814D2-E42F-B54B-BE73-AE2D6235FFC8}" srcOrd="3" destOrd="0" presId="urn:microsoft.com/office/officeart/2005/8/layout/process5"/>
    <dgm:cxn modelId="{C0818102-188C-5D4D-8966-46A8802736DB}" type="presParOf" srcId="{1B9814D2-E42F-B54B-BE73-AE2D6235FFC8}" destId="{7CFA2E24-C518-ED43-BA62-7ED7BEEDFD93}" srcOrd="0" destOrd="0" presId="urn:microsoft.com/office/officeart/2005/8/layout/process5"/>
    <dgm:cxn modelId="{973E57D5-C940-4A4C-B26C-74A3A185D515}" type="presParOf" srcId="{B6BABFB8-10C2-DD40-8273-0FF1D8FED73B}" destId="{0D9EBE5A-A1D8-4648-8561-181B322B4E8E}" srcOrd="4" destOrd="0" presId="urn:microsoft.com/office/officeart/2005/8/layout/process5"/>
    <dgm:cxn modelId="{1DC5A926-B7F5-084D-858A-CBBF499901D6}" type="presParOf" srcId="{B6BABFB8-10C2-DD40-8273-0FF1D8FED73B}" destId="{DCDA4C6D-390F-0249-B362-AE7195154560}" srcOrd="5" destOrd="0" presId="urn:microsoft.com/office/officeart/2005/8/layout/process5"/>
    <dgm:cxn modelId="{9A285D2F-96A4-6648-9AD0-B7BE14DE8CFC}" type="presParOf" srcId="{DCDA4C6D-390F-0249-B362-AE7195154560}" destId="{BC66C19D-367E-8D4B-903F-383F5666FB4D}" srcOrd="0" destOrd="0" presId="urn:microsoft.com/office/officeart/2005/8/layout/process5"/>
    <dgm:cxn modelId="{E1EF423C-BDD4-B14B-8812-D7B9B74DC1A4}" type="presParOf" srcId="{B6BABFB8-10C2-DD40-8273-0FF1D8FED73B}" destId="{591AF2C1-6F98-3946-81ED-C51C6AD0340A}" srcOrd="6" destOrd="0" presId="urn:microsoft.com/office/officeart/2005/8/layout/process5"/>
    <dgm:cxn modelId="{0D55DC3E-4F6C-C849-A759-5836760A701A}" type="presParOf" srcId="{B6BABFB8-10C2-DD40-8273-0FF1D8FED73B}" destId="{0EE0582C-7386-6A41-9327-42FEBB665E4B}" srcOrd="7" destOrd="0" presId="urn:microsoft.com/office/officeart/2005/8/layout/process5"/>
    <dgm:cxn modelId="{540856A8-49F0-944A-87A6-C0172E65FB80}" type="presParOf" srcId="{0EE0582C-7386-6A41-9327-42FEBB665E4B}" destId="{FA8FDA66-F438-494B-974F-DC9DFFD7AB34}" srcOrd="0" destOrd="0" presId="urn:microsoft.com/office/officeart/2005/8/layout/process5"/>
    <dgm:cxn modelId="{04E986A6-9F84-5E47-AD16-0AAEEBC20055}" type="presParOf" srcId="{B6BABFB8-10C2-DD40-8273-0FF1D8FED73B}" destId="{1884FEB7-32CD-624F-88F1-05E46A75C804}" srcOrd="8" destOrd="0" presId="urn:microsoft.com/office/officeart/2005/8/layout/process5"/>
    <dgm:cxn modelId="{E00AB239-1A59-324F-897C-B0E6090265B9}" type="presParOf" srcId="{B6BABFB8-10C2-DD40-8273-0FF1D8FED73B}" destId="{D1D60A7A-9B63-A844-AA39-DD58AFA1C7A5}" srcOrd="9" destOrd="0" presId="urn:microsoft.com/office/officeart/2005/8/layout/process5"/>
    <dgm:cxn modelId="{03647606-3781-624A-B3C0-7CEE905E9FA5}" type="presParOf" srcId="{D1D60A7A-9B63-A844-AA39-DD58AFA1C7A5}" destId="{5967093B-D28A-4C4E-8BE4-9A4B9A2DD693}" srcOrd="0" destOrd="0" presId="urn:microsoft.com/office/officeart/2005/8/layout/process5"/>
    <dgm:cxn modelId="{332B87C8-F531-3649-BEEB-B714CC440B66}" type="presParOf" srcId="{B6BABFB8-10C2-DD40-8273-0FF1D8FED73B}" destId="{F193A465-29A2-DF46-B7A1-0D2F75823509}" srcOrd="10" destOrd="0" presId="urn:microsoft.com/office/officeart/2005/8/layout/process5"/>
    <dgm:cxn modelId="{33401104-465D-9540-BB7F-7A711D932CD9}" type="presParOf" srcId="{B6BABFB8-10C2-DD40-8273-0FF1D8FED73B}" destId="{AAFF7B36-183D-5642-872F-B6D1D9023690}" srcOrd="11" destOrd="0" presId="urn:microsoft.com/office/officeart/2005/8/layout/process5"/>
    <dgm:cxn modelId="{AE7C7AB1-89FE-7D4B-B78C-D567D869187E}" type="presParOf" srcId="{AAFF7B36-183D-5642-872F-B6D1D9023690}" destId="{D9AA775B-86BC-4B41-976E-712CD5D17CF3}" srcOrd="0" destOrd="0" presId="urn:microsoft.com/office/officeart/2005/8/layout/process5"/>
    <dgm:cxn modelId="{51CB214D-5A4F-B84E-AF2C-7D54BF4C9451}" type="presParOf" srcId="{B6BABFB8-10C2-DD40-8273-0FF1D8FED73B}" destId="{59484183-EDE3-9848-A535-8C9C79F378DC}"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207C55-53BF-554B-AB26-370699C008D6}">
      <dsp:nvSpPr>
        <dsp:cNvPr id="0" name=""/>
        <dsp:cNvSpPr/>
      </dsp:nvSpPr>
      <dsp:spPr>
        <a:xfrm>
          <a:off x="78810" y="1651"/>
          <a:ext cx="2194470" cy="1097235"/>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i="0" kern="1200" dirty="0">
              <a:solidFill>
                <a:srgbClr val="800000"/>
              </a:solidFill>
              <a:latin typeface="+mn-lt"/>
              <a:cs typeface="Comic Sans MS"/>
            </a:rPr>
            <a:t>PCOS</a:t>
          </a:r>
        </a:p>
      </dsp:txBody>
      <dsp:txXfrm>
        <a:off x="110947" y="33788"/>
        <a:ext cx="2130196" cy="1032961"/>
      </dsp:txXfrm>
    </dsp:sp>
    <dsp:sp modelId="{5E7835A0-F3C4-A543-8DA2-A0621BDD44CE}">
      <dsp:nvSpPr>
        <dsp:cNvPr id="0" name=""/>
        <dsp:cNvSpPr/>
      </dsp:nvSpPr>
      <dsp:spPr>
        <a:xfrm>
          <a:off x="298257" y="1098886"/>
          <a:ext cx="198871" cy="467400"/>
        </a:xfrm>
        <a:custGeom>
          <a:avLst/>
          <a:gdLst/>
          <a:ahLst/>
          <a:cxnLst/>
          <a:rect l="0" t="0" r="0" b="0"/>
          <a:pathLst>
            <a:path>
              <a:moveTo>
                <a:pt x="0" y="0"/>
              </a:moveTo>
              <a:lnTo>
                <a:pt x="0" y="467400"/>
              </a:lnTo>
              <a:lnTo>
                <a:pt x="198871" y="46740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0AE094-FEB7-F441-BEA4-4C0057247C7C}">
      <dsp:nvSpPr>
        <dsp:cNvPr id="0" name=""/>
        <dsp:cNvSpPr/>
      </dsp:nvSpPr>
      <dsp:spPr>
        <a:xfrm>
          <a:off x="497129" y="1309643"/>
          <a:ext cx="1755576" cy="513286"/>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CC resistance</a:t>
          </a:r>
        </a:p>
      </dsp:txBody>
      <dsp:txXfrm>
        <a:off x="512163" y="1324677"/>
        <a:ext cx="1725508" cy="483218"/>
      </dsp:txXfrm>
    </dsp:sp>
    <dsp:sp modelId="{E8FEFA4F-C822-6145-A811-13145AF8E214}">
      <dsp:nvSpPr>
        <dsp:cNvPr id="0" name=""/>
        <dsp:cNvSpPr/>
      </dsp:nvSpPr>
      <dsp:spPr>
        <a:xfrm>
          <a:off x="298257" y="1098886"/>
          <a:ext cx="162636" cy="1571230"/>
        </a:xfrm>
        <a:custGeom>
          <a:avLst/>
          <a:gdLst/>
          <a:ahLst/>
          <a:cxnLst/>
          <a:rect l="0" t="0" r="0" b="0"/>
          <a:pathLst>
            <a:path>
              <a:moveTo>
                <a:pt x="0" y="0"/>
              </a:moveTo>
              <a:lnTo>
                <a:pt x="0" y="1571230"/>
              </a:lnTo>
              <a:lnTo>
                <a:pt x="162636" y="157123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5C35BD-FD33-0F4A-92C0-8B69BDB05994}">
      <dsp:nvSpPr>
        <dsp:cNvPr id="0" name=""/>
        <dsp:cNvSpPr/>
      </dsp:nvSpPr>
      <dsp:spPr>
        <a:xfrm>
          <a:off x="460893" y="2225176"/>
          <a:ext cx="2450697" cy="889879"/>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181920"/>
              <a:satOff val="-10491"/>
              <a:lumOff val="107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IR and </a:t>
          </a:r>
          <a:r>
            <a:rPr lang="en-US" sz="2000" b="1" i="0" kern="1200" dirty="0" err="1">
              <a:latin typeface="+mn-lt"/>
              <a:cs typeface="Comic Sans MS"/>
            </a:rPr>
            <a:t>hyperinsulinema</a:t>
          </a:r>
          <a:endParaRPr lang="en-US" sz="2000" b="1" i="0" kern="1200" dirty="0">
            <a:latin typeface="+mn-lt"/>
            <a:cs typeface="Comic Sans MS"/>
          </a:endParaRPr>
        </a:p>
      </dsp:txBody>
      <dsp:txXfrm>
        <a:off x="486957" y="2251240"/>
        <a:ext cx="2398569" cy="837751"/>
      </dsp:txXfrm>
    </dsp:sp>
    <dsp:sp modelId="{8B9F0FA7-EFD3-A341-BF98-8F8C62A36D7E}">
      <dsp:nvSpPr>
        <dsp:cNvPr id="0" name=""/>
        <dsp:cNvSpPr/>
      </dsp:nvSpPr>
      <dsp:spPr>
        <a:xfrm>
          <a:off x="298257" y="1098886"/>
          <a:ext cx="219447" cy="2487300"/>
        </a:xfrm>
        <a:custGeom>
          <a:avLst/>
          <a:gdLst/>
          <a:ahLst/>
          <a:cxnLst/>
          <a:rect l="0" t="0" r="0" b="0"/>
          <a:pathLst>
            <a:path>
              <a:moveTo>
                <a:pt x="0" y="0"/>
              </a:moveTo>
              <a:lnTo>
                <a:pt x="0" y="2487300"/>
              </a:lnTo>
              <a:lnTo>
                <a:pt x="219447" y="248730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FA702A-6FEA-0A46-9697-3317435CDCEA}">
      <dsp:nvSpPr>
        <dsp:cNvPr id="0" name=""/>
        <dsp:cNvSpPr/>
      </dsp:nvSpPr>
      <dsp:spPr>
        <a:xfrm>
          <a:off x="517704" y="3323509"/>
          <a:ext cx="1755576" cy="525356"/>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363841"/>
              <a:satOff val="-20982"/>
              <a:lumOff val="215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Androgen Excess</a:t>
          </a:r>
        </a:p>
      </dsp:txBody>
      <dsp:txXfrm>
        <a:off x="533091" y="3338896"/>
        <a:ext cx="1724802" cy="494582"/>
      </dsp:txXfrm>
    </dsp:sp>
    <dsp:sp modelId="{03424804-1F3E-CF42-85EB-7A3BAC8A2429}">
      <dsp:nvSpPr>
        <dsp:cNvPr id="0" name=""/>
        <dsp:cNvSpPr/>
      </dsp:nvSpPr>
      <dsp:spPr>
        <a:xfrm>
          <a:off x="298257" y="1098886"/>
          <a:ext cx="219447" cy="3189904"/>
        </a:xfrm>
        <a:custGeom>
          <a:avLst/>
          <a:gdLst/>
          <a:ahLst/>
          <a:cxnLst/>
          <a:rect l="0" t="0" r="0" b="0"/>
          <a:pathLst>
            <a:path>
              <a:moveTo>
                <a:pt x="0" y="0"/>
              </a:moveTo>
              <a:lnTo>
                <a:pt x="0" y="3189904"/>
              </a:lnTo>
              <a:lnTo>
                <a:pt x="219447" y="318990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31A2EA-D41C-7E45-8161-7AA155AE2D45}">
      <dsp:nvSpPr>
        <dsp:cNvPr id="0" name=""/>
        <dsp:cNvSpPr/>
      </dsp:nvSpPr>
      <dsp:spPr>
        <a:xfrm>
          <a:off x="517704" y="4066985"/>
          <a:ext cx="1755576" cy="44361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545761"/>
              <a:satOff val="-31473"/>
              <a:lumOff val="323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Obesity</a:t>
          </a:r>
        </a:p>
      </dsp:txBody>
      <dsp:txXfrm>
        <a:off x="530697" y="4079978"/>
        <a:ext cx="1729590" cy="417626"/>
      </dsp:txXfrm>
    </dsp:sp>
    <dsp:sp modelId="{FF289DA3-5194-C249-8E0A-2DDED38FD8CC}">
      <dsp:nvSpPr>
        <dsp:cNvPr id="0" name=""/>
        <dsp:cNvSpPr/>
      </dsp:nvSpPr>
      <dsp:spPr>
        <a:xfrm>
          <a:off x="298257" y="1098886"/>
          <a:ext cx="219447" cy="4217783"/>
        </a:xfrm>
        <a:custGeom>
          <a:avLst/>
          <a:gdLst/>
          <a:ahLst/>
          <a:cxnLst/>
          <a:rect l="0" t="0" r="0" b="0"/>
          <a:pathLst>
            <a:path>
              <a:moveTo>
                <a:pt x="0" y="0"/>
              </a:moveTo>
              <a:lnTo>
                <a:pt x="0" y="4217783"/>
              </a:lnTo>
              <a:lnTo>
                <a:pt x="219447" y="4217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200889-186A-6541-86B3-F9816BC170E6}">
      <dsp:nvSpPr>
        <dsp:cNvPr id="0" name=""/>
        <dsp:cNvSpPr/>
      </dsp:nvSpPr>
      <dsp:spPr>
        <a:xfrm>
          <a:off x="517704" y="4751989"/>
          <a:ext cx="2222875" cy="112936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To decrease incidence of metabolic syndrome</a:t>
          </a:r>
        </a:p>
      </dsp:txBody>
      <dsp:txXfrm>
        <a:off x="550782" y="4785067"/>
        <a:ext cx="2156719" cy="1063206"/>
      </dsp:txXfrm>
    </dsp:sp>
    <dsp:sp modelId="{F9EAFC02-16A8-B948-AC7C-244603F09BE2}">
      <dsp:nvSpPr>
        <dsp:cNvPr id="0" name=""/>
        <dsp:cNvSpPr/>
      </dsp:nvSpPr>
      <dsp:spPr>
        <a:xfrm>
          <a:off x="6793298" y="0"/>
          <a:ext cx="2194470" cy="1097235"/>
        </a:xfrm>
        <a:prstGeom prst="roundRect">
          <a:avLst>
            <a:gd name="adj" fmla="val 10000"/>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i="0" kern="1200" dirty="0">
              <a:solidFill>
                <a:srgbClr val="800000"/>
              </a:solidFill>
              <a:latin typeface="+mn-lt"/>
              <a:cs typeface="Comic Sans MS"/>
            </a:rPr>
            <a:t>Others</a:t>
          </a:r>
        </a:p>
      </dsp:txBody>
      <dsp:txXfrm>
        <a:off x="6825435" y="32137"/>
        <a:ext cx="2130196" cy="1032961"/>
      </dsp:txXfrm>
    </dsp:sp>
    <dsp:sp modelId="{1ECCE390-6AFA-A440-839A-768E3751E800}">
      <dsp:nvSpPr>
        <dsp:cNvPr id="0" name=""/>
        <dsp:cNvSpPr/>
      </dsp:nvSpPr>
      <dsp:spPr>
        <a:xfrm>
          <a:off x="2738903" y="0"/>
          <a:ext cx="3500202" cy="1097235"/>
        </a:xfrm>
        <a:prstGeom prst="roundRect">
          <a:avLst>
            <a:gd name="adj" fmla="val 10000"/>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en-US" sz="2800" b="1" i="0" kern="1200" dirty="0">
              <a:solidFill>
                <a:srgbClr val="800000"/>
              </a:solidFill>
              <a:latin typeface="+mn-lt"/>
              <a:cs typeface="Comic Sans MS"/>
            </a:rPr>
            <a:t>Poor Responders</a:t>
          </a:r>
        </a:p>
        <a:p>
          <a:pPr marL="0" lvl="0" indent="0" algn="ctr" defTabSz="1244600">
            <a:lnSpc>
              <a:spcPct val="90000"/>
            </a:lnSpc>
            <a:spcBef>
              <a:spcPct val="0"/>
            </a:spcBef>
            <a:spcAft>
              <a:spcPct val="35000"/>
            </a:spcAft>
            <a:buNone/>
          </a:pPr>
          <a:r>
            <a:rPr lang="en-US" sz="2800" b="1" i="0" kern="1200" dirty="0">
              <a:solidFill>
                <a:srgbClr val="800000"/>
              </a:solidFill>
              <a:latin typeface="+mn-lt"/>
              <a:cs typeface="Comic Sans MS"/>
            </a:rPr>
            <a:t>DOR</a:t>
          </a:r>
        </a:p>
      </dsp:txBody>
      <dsp:txXfrm>
        <a:off x="2771040" y="32137"/>
        <a:ext cx="3435928" cy="1032961"/>
      </dsp:txXfrm>
    </dsp:sp>
    <dsp:sp modelId="{9BC8E597-147B-284C-B6F9-40585D57F078}">
      <dsp:nvSpPr>
        <dsp:cNvPr id="0" name=""/>
        <dsp:cNvSpPr/>
      </dsp:nvSpPr>
      <dsp:spPr>
        <a:xfrm>
          <a:off x="3088924" y="1097235"/>
          <a:ext cx="521461" cy="690018"/>
        </a:xfrm>
        <a:custGeom>
          <a:avLst/>
          <a:gdLst/>
          <a:ahLst/>
          <a:cxnLst/>
          <a:rect l="0" t="0" r="0" b="0"/>
          <a:pathLst>
            <a:path>
              <a:moveTo>
                <a:pt x="0" y="0"/>
              </a:moveTo>
              <a:lnTo>
                <a:pt x="0" y="690018"/>
              </a:lnTo>
              <a:lnTo>
                <a:pt x="521461" y="69001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163228-C1A1-904E-A38C-2A75DBCBB404}">
      <dsp:nvSpPr>
        <dsp:cNvPr id="0" name=""/>
        <dsp:cNvSpPr/>
      </dsp:nvSpPr>
      <dsp:spPr>
        <a:xfrm>
          <a:off x="3610385" y="1347169"/>
          <a:ext cx="2470868" cy="880169"/>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909602"/>
              <a:satOff val="-52455"/>
              <a:lumOff val="539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To increase the number of follicles recruited </a:t>
          </a:r>
        </a:p>
      </dsp:txBody>
      <dsp:txXfrm>
        <a:off x="3636164" y="1372948"/>
        <a:ext cx="2419310" cy="828611"/>
      </dsp:txXfrm>
    </dsp:sp>
    <dsp:sp modelId="{66D83B64-733D-5146-9B10-F1B0041965C0}">
      <dsp:nvSpPr>
        <dsp:cNvPr id="0" name=""/>
        <dsp:cNvSpPr/>
      </dsp:nvSpPr>
      <dsp:spPr>
        <a:xfrm>
          <a:off x="3088924" y="1097235"/>
          <a:ext cx="589208" cy="1720514"/>
        </a:xfrm>
        <a:custGeom>
          <a:avLst/>
          <a:gdLst/>
          <a:ahLst/>
          <a:cxnLst/>
          <a:rect l="0" t="0" r="0" b="0"/>
          <a:pathLst>
            <a:path>
              <a:moveTo>
                <a:pt x="0" y="0"/>
              </a:moveTo>
              <a:lnTo>
                <a:pt x="0" y="1720514"/>
              </a:lnTo>
              <a:lnTo>
                <a:pt x="589208" y="172051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0A185A-7700-5D4F-88B7-BDC399874C4E}">
      <dsp:nvSpPr>
        <dsp:cNvPr id="0" name=""/>
        <dsp:cNvSpPr/>
      </dsp:nvSpPr>
      <dsp:spPr>
        <a:xfrm>
          <a:off x="3678132" y="2518237"/>
          <a:ext cx="2394571" cy="599024"/>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1091522"/>
              <a:satOff val="-62946"/>
              <a:lumOff val="647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To increase the quality of oocytes</a:t>
          </a:r>
        </a:p>
      </dsp:txBody>
      <dsp:txXfrm>
        <a:off x="3695677" y="2535782"/>
        <a:ext cx="2359481" cy="563934"/>
      </dsp:txXfrm>
    </dsp:sp>
    <dsp:sp modelId="{4EA08416-FE1B-9A46-A86A-834D8F80C876}">
      <dsp:nvSpPr>
        <dsp:cNvPr id="0" name=""/>
        <dsp:cNvSpPr/>
      </dsp:nvSpPr>
      <dsp:spPr>
        <a:xfrm>
          <a:off x="3088924" y="1097235"/>
          <a:ext cx="573513" cy="2711883"/>
        </a:xfrm>
        <a:custGeom>
          <a:avLst/>
          <a:gdLst/>
          <a:ahLst/>
          <a:cxnLst/>
          <a:rect l="0" t="0" r="0" b="0"/>
          <a:pathLst>
            <a:path>
              <a:moveTo>
                <a:pt x="0" y="0"/>
              </a:moveTo>
              <a:lnTo>
                <a:pt x="0" y="2711883"/>
              </a:lnTo>
              <a:lnTo>
                <a:pt x="573513" y="27118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F3DEC7-D419-2C49-8DB3-8DBC57C292CA}">
      <dsp:nvSpPr>
        <dsp:cNvPr id="0" name=""/>
        <dsp:cNvSpPr/>
      </dsp:nvSpPr>
      <dsp:spPr>
        <a:xfrm>
          <a:off x="3662437" y="3453060"/>
          <a:ext cx="2348487" cy="712116"/>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1273443"/>
              <a:satOff val="-73437"/>
              <a:lumOff val="754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To increase the FR and IR</a:t>
          </a:r>
        </a:p>
      </dsp:txBody>
      <dsp:txXfrm>
        <a:off x="3683294" y="3473917"/>
        <a:ext cx="2306773" cy="670402"/>
      </dsp:txXfrm>
    </dsp:sp>
    <dsp:sp modelId="{DB6FFFA7-B3D1-5F43-AED4-A91514934F5F}">
      <dsp:nvSpPr>
        <dsp:cNvPr id="0" name=""/>
        <dsp:cNvSpPr/>
      </dsp:nvSpPr>
      <dsp:spPr>
        <a:xfrm>
          <a:off x="3088924" y="1097235"/>
          <a:ext cx="677619" cy="3638278"/>
        </a:xfrm>
        <a:custGeom>
          <a:avLst/>
          <a:gdLst/>
          <a:ahLst/>
          <a:cxnLst/>
          <a:rect l="0" t="0" r="0" b="0"/>
          <a:pathLst>
            <a:path>
              <a:moveTo>
                <a:pt x="0" y="0"/>
              </a:moveTo>
              <a:lnTo>
                <a:pt x="0" y="3638278"/>
              </a:lnTo>
              <a:lnTo>
                <a:pt x="677619" y="363827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5A873D-B99F-B94A-ADEF-F89D49BD3A9D}">
      <dsp:nvSpPr>
        <dsp:cNvPr id="0" name=""/>
        <dsp:cNvSpPr/>
      </dsp:nvSpPr>
      <dsp:spPr>
        <a:xfrm>
          <a:off x="3766543" y="4397198"/>
          <a:ext cx="2223578" cy="67663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To increase the CPR</a:t>
          </a:r>
        </a:p>
      </dsp:txBody>
      <dsp:txXfrm>
        <a:off x="3786361" y="4417016"/>
        <a:ext cx="2183942" cy="636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98931-90E7-5A4C-BE71-61A18B736FAF}">
      <dsp:nvSpPr>
        <dsp:cNvPr id="0" name=""/>
        <dsp:cNvSpPr/>
      </dsp:nvSpPr>
      <dsp:spPr>
        <a:xfrm>
          <a:off x="0" y="0"/>
          <a:ext cx="11737299" cy="935554"/>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b="1" i="0" kern="1200" dirty="0">
            <a:solidFill>
              <a:srgbClr val="800000"/>
            </a:solidFill>
            <a:latin typeface="Calibri Bold"/>
            <a:cs typeface="Comic Sans MS"/>
          </a:endParaRPr>
        </a:p>
      </dsp:txBody>
      <dsp:txXfrm>
        <a:off x="0" y="0"/>
        <a:ext cx="11737299" cy="935554"/>
      </dsp:txXfrm>
    </dsp:sp>
    <dsp:sp modelId="{6570F6AC-2AFC-B14E-9555-3D4E25DE986D}">
      <dsp:nvSpPr>
        <dsp:cNvPr id="0" name=""/>
        <dsp:cNvSpPr/>
      </dsp:nvSpPr>
      <dsp:spPr>
        <a:xfrm>
          <a:off x="0" y="927651"/>
          <a:ext cx="3908612" cy="555571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b="1" i="0" kern="1200" dirty="0">
              <a:solidFill>
                <a:srgbClr val="2C1DD0"/>
              </a:solidFill>
              <a:latin typeface="Calibri Bold"/>
              <a:cs typeface="Comic Sans MS"/>
            </a:rPr>
            <a:t>Adjuvants in treatment of PCOS</a:t>
          </a:r>
        </a:p>
        <a:p>
          <a:pPr marL="0" lvl="0" indent="0" algn="ctr" defTabSz="889000">
            <a:lnSpc>
              <a:spcPct val="100000"/>
            </a:lnSpc>
            <a:spcBef>
              <a:spcPct val="0"/>
            </a:spcBef>
            <a:spcAft>
              <a:spcPct val="35000"/>
            </a:spcAft>
            <a:buNone/>
          </a:pPr>
          <a:r>
            <a:rPr lang="en-US" sz="2000" b="1" i="0" kern="1200" dirty="0">
              <a:latin typeface="Calibri Bold"/>
              <a:cs typeface="Comic Sans MS"/>
            </a:rPr>
            <a:t>Glucocorticoids- prednisone, methyl prednisolone and       dexamethasone </a:t>
          </a:r>
        </a:p>
        <a:p>
          <a:pPr marL="0" lvl="0" indent="0" algn="ctr" defTabSz="889000">
            <a:lnSpc>
              <a:spcPct val="100000"/>
            </a:lnSpc>
            <a:spcBef>
              <a:spcPct val="0"/>
            </a:spcBef>
            <a:spcAft>
              <a:spcPct val="35000"/>
            </a:spcAft>
            <a:buNone/>
          </a:pPr>
          <a:r>
            <a:rPr lang="en-US" sz="2000" b="1" i="0" kern="1200" dirty="0">
              <a:latin typeface="Calibri Bold"/>
              <a:cs typeface="Comic Sans MS"/>
            </a:rPr>
            <a:t>Metformin</a:t>
          </a:r>
        </a:p>
        <a:p>
          <a:pPr marL="0" lvl="0" indent="0" algn="ctr" defTabSz="889000">
            <a:lnSpc>
              <a:spcPct val="100000"/>
            </a:lnSpc>
            <a:spcBef>
              <a:spcPct val="0"/>
            </a:spcBef>
            <a:spcAft>
              <a:spcPct val="35000"/>
            </a:spcAft>
            <a:buNone/>
          </a:pPr>
          <a:r>
            <a:rPr lang="en-US" sz="2000" b="1" i="0" kern="1200" dirty="0" err="1">
              <a:latin typeface="Calibri Bold"/>
              <a:cs typeface="Comic Sans MS"/>
            </a:rPr>
            <a:t>Myoinositol</a:t>
          </a:r>
          <a:endParaRPr lang="en-US" sz="2000" b="1" i="0" kern="1200" dirty="0">
            <a:latin typeface="Calibri Bold"/>
            <a:cs typeface="Comic Sans MS"/>
          </a:endParaRPr>
        </a:p>
        <a:p>
          <a:pPr marL="0" lvl="0" indent="0" algn="ctr" defTabSz="889000">
            <a:lnSpc>
              <a:spcPct val="100000"/>
            </a:lnSpc>
            <a:spcBef>
              <a:spcPct val="0"/>
            </a:spcBef>
            <a:spcAft>
              <a:spcPct val="35000"/>
            </a:spcAft>
            <a:buNone/>
          </a:pPr>
          <a:r>
            <a:rPr lang="en-US" sz="2000" b="1" i="0" kern="1200" dirty="0">
              <a:latin typeface="Calibri Bold"/>
              <a:cs typeface="Comic Sans MS"/>
            </a:rPr>
            <a:t>N Acetyl cysteine</a:t>
          </a:r>
        </a:p>
        <a:p>
          <a:pPr marL="0" lvl="0" indent="0" algn="ctr" defTabSz="889000">
            <a:lnSpc>
              <a:spcPct val="100000"/>
            </a:lnSpc>
            <a:spcBef>
              <a:spcPct val="0"/>
            </a:spcBef>
            <a:spcAft>
              <a:spcPct val="35000"/>
            </a:spcAft>
            <a:buNone/>
          </a:pPr>
          <a:r>
            <a:rPr lang="en-US" sz="2000" b="1" i="0" kern="1200" dirty="0">
              <a:latin typeface="Calibri Bold"/>
              <a:cs typeface="Comic Sans MS"/>
            </a:rPr>
            <a:t>Melatonin</a:t>
          </a:r>
        </a:p>
        <a:p>
          <a:pPr marL="0" lvl="0" indent="0" algn="ctr" defTabSz="889000">
            <a:lnSpc>
              <a:spcPct val="100000"/>
            </a:lnSpc>
            <a:spcBef>
              <a:spcPct val="0"/>
            </a:spcBef>
            <a:spcAft>
              <a:spcPct val="35000"/>
            </a:spcAft>
            <a:buNone/>
          </a:pPr>
          <a:r>
            <a:rPr lang="en-US" sz="2000" b="1" i="0" kern="1200" dirty="0">
              <a:latin typeface="Calibri Bold"/>
              <a:cs typeface="Comic Sans MS"/>
            </a:rPr>
            <a:t>Vitamin D</a:t>
          </a:r>
        </a:p>
        <a:p>
          <a:pPr marL="0" lvl="0" indent="0" algn="ctr" defTabSz="889000">
            <a:lnSpc>
              <a:spcPct val="100000"/>
            </a:lnSpc>
            <a:spcBef>
              <a:spcPct val="0"/>
            </a:spcBef>
            <a:spcAft>
              <a:spcPct val="35000"/>
            </a:spcAft>
            <a:buNone/>
          </a:pPr>
          <a:r>
            <a:rPr lang="en-US" sz="2000" b="1" i="0" kern="1200" dirty="0">
              <a:latin typeface="Calibri Bold"/>
              <a:cs typeface="Comic Sans MS"/>
            </a:rPr>
            <a:t>Chromium </a:t>
          </a:r>
          <a:r>
            <a:rPr lang="en-US" sz="2000" b="1" i="0" kern="1200" dirty="0" err="1">
              <a:latin typeface="Calibri Bold"/>
              <a:cs typeface="Comic Sans MS"/>
            </a:rPr>
            <a:t>polynicotinate</a:t>
          </a:r>
          <a:r>
            <a:rPr lang="en-US" sz="2000" b="1" i="0" kern="1200" dirty="0">
              <a:latin typeface="Calibri Bold"/>
              <a:cs typeface="Comic Sans MS"/>
            </a:rPr>
            <a:t> </a:t>
          </a:r>
        </a:p>
        <a:p>
          <a:pPr marL="0" lvl="0" indent="0" algn="ctr" defTabSz="889000">
            <a:lnSpc>
              <a:spcPct val="100000"/>
            </a:lnSpc>
            <a:spcBef>
              <a:spcPct val="0"/>
            </a:spcBef>
            <a:spcAft>
              <a:spcPct val="35000"/>
            </a:spcAft>
            <a:buNone/>
          </a:pPr>
          <a:r>
            <a:rPr lang="en-US" sz="2000" b="1" i="0" kern="1200" dirty="0">
              <a:latin typeface="Calibri Bold"/>
              <a:cs typeface="Comic Sans MS"/>
            </a:rPr>
            <a:t>L Methyl folate</a:t>
          </a:r>
        </a:p>
      </dsp:txBody>
      <dsp:txXfrm>
        <a:off x="0" y="927651"/>
        <a:ext cx="3908612" cy="5555714"/>
      </dsp:txXfrm>
    </dsp:sp>
    <dsp:sp modelId="{BE8EC5CD-A4E1-D94B-B2AD-BDAAFE043967}">
      <dsp:nvSpPr>
        <dsp:cNvPr id="0" name=""/>
        <dsp:cNvSpPr/>
      </dsp:nvSpPr>
      <dsp:spPr>
        <a:xfrm>
          <a:off x="3914343" y="931079"/>
          <a:ext cx="3908612" cy="5548858"/>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b="1" i="0" kern="1200" dirty="0">
              <a:solidFill>
                <a:srgbClr val="2C1DD0"/>
              </a:solidFill>
              <a:latin typeface="Calibri Bold"/>
              <a:cs typeface="Comic Sans MS"/>
            </a:rPr>
            <a:t>Adjuvants in treatment of poor responders</a:t>
          </a:r>
        </a:p>
        <a:p>
          <a:pPr marL="0" lvl="0" indent="0" algn="ctr" defTabSz="889000">
            <a:lnSpc>
              <a:spcPct val="100000"/>
            </a:lnSpc>
            <a:spcBef>
              <a:spcPct val="0"/>
            </a:spcBef>
            <a:spcAft>
              <a:spcPct val="35000"/>
            </a:spcAft>
            <a:buNone/>
          </a:pPr>
          <a:endParaRPr lang="en-US" sz="2000" b="1" i="0" kern="1200" dirty="0">
            <a:solidFill>
              <a:srgbClr val="2C1DD0"/>
            </a:solidFill>
            <a:latin typeface="Calibri Bold"/>
            <a:cs typeface="Comic Sans MS"/>
          </a:endParaRPr>
        </a:p>
        <a:p>
          <a:pPr marL="0" lvl="0" indent="0" algn="ctr" defTabSz="889000">
            <a:lnSpc>
              <a:spcPct val="100000"/>
            </a:lnSpc>
            <a:spcBef>
              <a:spcPct val="0"/>
            </a:spcBef>
            <a:spcAft>
              <a:spcPct val="35000"/>
            </a:spcAft>
            <a:buNone/>
          </a:pPr>
          <a:r>
            <a:rPr lang="en-US" sz="2000" b="1" i="0" kern="1200" dirty="0">
              <a:latin typeface="Calibri Bold"/>
              <a:cs typeface="Comic Sans MS"/>
            </a:rPr>
            <a:t>Growth Hormone/ GH-releasing factor (GHRF) </a:t>
          </a:r>
        </a:p>
        <a:p>
          <a:pPr marL="0" lvl="0" indent="0" algn="ctr" defTabSz="889000">
            <a:lnSpc>
              <a:spcPct val="100000"/>
            </a:lnSpc>
            <a:spcBef>
              <a:spcPct val="0"/>
            </a:spcBef>
            <a:spcAft>
              <a:spcPct val="35000"/>
            </a:spcAft>
            <a:buNone/>
          </a:pPr>
          <a:r>
            <a:rPr lang="en-US" sz="2000" b="1" i="0" kern="1200" dirty="0">
              <a:latin typeface="Calibri Bold"/>
              <a:cs typeface="Comic Sans MS"/>
            </a:rPr>
            <a:t>Pyridostigmine</a:t>
          </a:r>
        </a:p>
        <a:p>
          <a:pPr marL="0" lvl="0" indent="0" algn="ctr" defTabSz="889000">
            <a:lnSpc>
              <a:spcPct val="100000"/>
            </a:lnSpc>
            <a:spcBef>
              <a:spcPct val="0"/>
            </a:spcBef>
            <a:spcAft>
              <a:spcPct val="35000"/>
            </a:spcAft>
            <a:buNone/>
          </a:pPr>
          <a:r>
            <a:rPr lang="en-US" sz="2000" b="1" i="0" kern="1200" dirty="0">
              <a:latin typeface="Calibri Bold"/>
              <a:cs typeface="Comic Sans MS"/>
            </a:rPr>
            <a:t>DHEA/Testosterone</a:t>
          </a:r>
        </a:p>
        <a:p>
          <a:pPr marL="0" lvl="0" indent="0" algn="ctr" defTabSz="889000">
            <a:lnSpc>
              <a:spcPct val="100000"/>
            </a:lnSpc>
            <a:spcBef>
              <a:spcPct val="0"/>
            </a:spcBef>
            <a:spcAft>
              <a:spcPct val="35000"/>
            </a:spcAft>
            <a:buNone/>
          </a:pPr>
          <a:r>
            <a:rPr lang="en-US" sz="2000" b="1" i="0" kern="1200" dirty="0">
              <a:latin typeface="Calibri Bold"/>
              <a:cs typeface="Comic Sans MS"/>
            </a:rPr>
            <a:t>L-arginine </a:t>
          </a:r>
        </a:p>
        <a:p>
          <a:pPr marL="0" lvl="0" indent="0" algn="ctr" defTabSz="889000">
            <a:lnSpc>
              <a:spcPct val="100000"/>
            </a:lnSpc>
            <a:spcBef>
              <a:spcPct val="0"/>
            </a:spcBef>
            <a:spcAft>
              <a:spcPct val="35000"/>
            </a:spcAft>
            <a:buNone/>
          </a:pPr>
          <a:r>
            <a:rPr lang="en-US" sz="2000" b="1" i="0" kern="1200" dirty="0">
              <a:latin typeface="Calibri Bold"/>
              <a:cs typeface="Comic Sans MS"/>
            </a:rPr>
            <a:t>Aromatase inhibitors</a:t>
          </a:r>
        </a:p>
        <a:p>
          <a:pPr marL="0" lvl="0" indent="0" algn="ctr" defTabSz="889000">
            <a:lnSpc>
              <a:spcPct val="100000"/>
            </a:lnSpc>
            <a:spcBef>
              <a:spcPct val="0"/>
            </a:spcBef>
            <a:spcAft>
              <a:spcPct val="35000"/>
            </a:spcAft>
            <a:buNone/>
          </a:pPr>
          <a:r>
            <a:rPr lang="en-US" sz="2000" b="1" i="0" kern="1200" dirty="0">
              <a:latin typeface="Calibri Bold"/>
              <a:cs typeface="Comic Sans MS"/>
            </a:rPr>
            <a:t>Estrogen pre-treatment</a:t>
          </a:r>
        </a:p>
        <a:p>
          <a:pPr marL="0" lvl="0" indent="0" algn="ctr" defTabSz="889000">
            <a:lnSpc>
              <a:spcPct val="100000"/>
            </a:lnSpc>
            <a:spcBef>
              <a:spcPct val="0"/>
            </a:spcBef>
            <a:spcAft>
              <a:spcPct val="35000"/>
            </a:spcAft>
            <a:buNone/>
          </a:pPr>
          <a:r>
            <a:rPr lang="en-US" sz="2000" b="1" i="0" kern="1200" dirty="0">
              <a:latin typeface="Calibri Bold"/>
              <a:cs typeface="Comic Sans MS"/>
            </a:rPr>
            <a:t>Antioxidants </a:t>
          </a:r>
        </a:p>
        <a:p>
          <a:pPr marL="0" lvl="0" indent="0" algn="ctr" defTabSz="889000">
            <a:lnSpc>
              <a:spcPct val="100000"/>
            </a:lnSpc>
            <a:spcBef>
              <a:spcPct val="0"/>
            </a:spcBef>
            <a:spcAft>
              <a:spcPct val="35000"/>
            </a:spcAft>
            <a:buNone/>
          </a:pPr>
          <a:r>
            <a:rPr lang="en-US" sz="2000" b="1" i="0" kern="1200" dirty="0">
              <a:latin typeface="Calibri Bold"/>
              <a:cs typeface="Comic Sans MS"/>
            </a:rPr>
            <a:t> GCSF</a:t>
          </a:r>
        </a:p>
      </dsp:txBody>
      <dsp:txXfrm>
        <a:off x="3914343" y="931079"/>
        <a:ext cx="3908612" cy="5548858"/>
      </dsp:txXfrm>
    </dsp:sp>
    <dsp:sp modelId="{3D32904B-699B-E946-B7D0-76D19EDB7F51}">
      <dsp:nvSpPr>
        <dsp:cNvPr id="0" name=""/>
        <dsp:cNvSpPr/>
      </dsp:nvSpPr>
      <dsp:spPr>
        <a:xfrm>
          <a:off x="7822955" y="931079"/>
          <a:ext cx="3908612" cy="5548858"/>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b="1" i="0" kern="1200" dirty="0">
              <a:solidFill>
                <a:srgbClr val="2C1DD0"/>
              </a:solidFill>
              <a:latin typeface="Calibri Bold"/>
              <a:cs typeface="Comic Sans MS"/>
            </a:rPr>
            <a:t>Other adjuvants</a:t>
          </a:r>
        </a:p>
        <a:p>
          <a:pPr marL="0" lvl="0" indent="0" algn="ctr" defTabSz="889000">
            <a:lnSpc>
              <a:spcPct val="100000"/>
            </a:lnSpc>
            <a:spcBef>
              <a:spcPct val="0"/>
            </a:spcBef>
            <a:spcAft>
              <a:spcPct val="35000"/>
            </a:spcAft>
            <a:buNone/>
          </a:pPr>
          <a:endParaRPr lang="en-US" sz="2000" b="1" i="0" kern="1200" dirty="0">
            <a:solidFill>
              <a:srgbClr val="2C1DD0"/>
            </a:solidFill>
            <a:latin typeface="Calibri Bold"/>
            <a:cs typeface="Comic Sans MS"/>
          </a:endParaRPr>
        </a:p>
        <a:p>
          <a:pPr marL="0" lvl="0" indent="0" algn="ctr" defTabSz="889000">
            <a:lnSpc>
              <a:spcPct val="100000"/>
            </a:lnSpc>
            <a:spcBef>
              <a:spcPct val="0"/>
            </a:spcBef>
            <a:spcAft>
              <a:spcPct val="35000"/>
            </a:spcAft>
            <a:buNone/>
          </a:pPr>
          <a:r>
            <a:rPr lang="en-US" sz="2000" b="1" i="0" kern="1200" dirty="0">
              <a:latin typeface="Calibri Bold"/>
              <a:cs typeface="Comic Sans MS"/>
            </a:rPr>
            <a:t>Antioxidants</a:t>
          </a:r>
        </a:p>
        <a:p>
          <a:pPr marL="0" lvl="0" indent="0" algn="ctr" defTabSz="889000">
            <a:lnSpc>
              <a:spcPct val="100000"/>
            </a:lnSpc>
            <a:spcBef>
              <a:spcPct val="0"/>
            </a:spcBef>
            <a:spcAft>
              <a:spcPct val="35000"/>
            </a:spcAft>
            <a:buNone/>
          </a:pPr>
          <a:r>
            <a:rPr lang="en-US" sz="2000" b="1" i="0" kern="1200" dirty="0">
              <a:latin typeface="Calibri Bold"/>
              <a:cs typeface="Comic Sans MS"/>
            </a:rPr>
            <a:t>Micronutrients</a:t>
          </a:r>
        </a:p>
        <a:p>
          <a:pPr marL="0" lvl="0" indent="0" algn="ctr" defTabSz="889000">
            <a:lnSpc>
              <a:spcPct val="100000"/>
            </a:lnSpc>
            <a:spcBef>
              <a:spcPct val="0"/>
            </a:spcBef>
            <a:spcAft>
              <a:spcPct val="35000"/>
            </a:spcAft>
            <a:buNone/>
          </a:pPr>
          <a:r>
            <a:rPr lang="en-US" sz="2000" b="1" i="0" kern="1200" dirty="0">
              <a:latin typeface="Calibri Bold"/>
              <a:cs typeface="Comic Sans MS"/>
            </a:rPr>
            <a:t>Dopamine agonist</a:t>
          </a:r>
        </a:p>
        <a:p>
          <a:pPr marL="0" lvl="0" indent="0" algn="ctr" defTabSz="889000">
            <a:lnSpc>
              <a:spcPct val="100000"/>
            </a:lnSpc>
            <a:spcBef>
              <a:spcPct val="0"/>
            </a:spcBef>
            <a:spcAft>
              <a:spcPct val="35000"/>
            </a:spcAft>
            <a:buNone/>
          </a:pPr>
          <a:r>
            <a:rPr lang="en-US" sz="2000" b="1" i="0" kern="1200" dirty="0">
              <a:latin typeface="Calibri Bold"/>
              <a:cs typeface="Comic Sans MS"/>
            </a:rPr>
            <a:t>Aspirin</a:t>
          </a:r>
        </a:p>
        <a:p>
          <a:pPr marL="0" lvl="0" indent="0" algn="ctr" defTabSz="889000">
            <a:lnSpc>
              <a:spcPct val="100000"/>
            </a:lnSpc>
            <a:spcBef>
              <a:spcPct val="0"/>
            </a:spcBef>
            <a:spcAft>
              <a:spcPct val="35000"/>
            </a:spcAft>
            <a:buNone/>
          </a:pPr>
          <a:r>
            <a:rPr lang="en-US" sz="2000" b="1" i="0" kern="1200" dirty="0" err="1">
              <a:latin typeface="Calibri Bold"/>
              <a:cs typeface="Comic Sans MS"/>
            </a:rPr>
            <a:t>Sildinafil</a:t>
          </a:r>
          <a:endParaRPr lang="en-US" sz="2000" b="1" i="0" kern="1200" dirty="0">
            <a:latin typeface="Calibri Bold"/>
            <a:cs typeface="Comic Sans MS"/>
          </a:endParaRPr>
        </a:p>
      </dsp:txBody>
      <dsp:txXfrm>
        <a:off x="7822955" y="931079"/>
        <a:ext cx="3908612" cy="5548858"/>
      </dsp:txXfrm>
    </dsp:sp>
    <dsp:sp modelId="{D934C567-ACDF-C842-9365-962542FCC7A8}">
      <dsp:nvSpPr>
        <dsp:cNvPr id="0" name=""/>
        <dsp:cNvSpPr/>
      </dsp:nvSpPr>
      <dsp:spPr>
        <a:xfrm>
          <a:off x="0" y="6171071"/>
          <a:ext cx="11737299" cy="464489"/>
        </a:xfrm>
        <a:prstGeom prst="rect">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59467-AEBE-D74C-B891-71AC1554B39C}">
      <dsp:nvSpPr>
        <dsp:cNvPr id="0" name=""/>
        <dsp:cNvSpPr/>
      </dsp:nvSpPr>
      <dsp:spPr>
        <a:xfrm>
          <a:off x="110014" y="143254"/>
          <a:ext cx="3395659" cy="160961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b="1" kern="1200" dirty="0">
              <a:solidFill>
                <a:srgbClr val="C00000"/>
              </a:solidFill>
              <a:latin typeface="+mn-lt"/>
            </a:rPr>
            <a:t>Take Home Message</a:t>
          </a:r>
        </a:p>
      </dsp:txBody>
      <dsp:txXfrm>
        <a:off x="157158" y="190398"/>
        <a:ext cx="3301371" cy="1515331"/>
      </dsp:txXfrm>
    </dsp:sp>
    <dsp:sp modelId="{F99AA63D-9DA7-DF4E-AD21-9775020EFFC7}">
      <dsp:nvSpPr>
        <dsp:cNvPr id="0" name=""/>
        <dsp:cNvSpPr/>
      </dsp:nvSpPr>
      <dsp:spPr>
        <a:xfrm>
          <a:off x="3681699" y="700029"/>
          <a:ext cx="424059" cy="49607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3681699" y="799243"/>
        <a:ext cx="296841" cy="297642"/>
      </dsp:txXfrm>
    </dsp:sp>
    <dsp:sp modelId="{0BAB60BA-6A1B-7742-BE4F-733606D96BAC}">
      <dsp:nvSpPr>
        <dsp:cNvPr id="0" name=""/>
        <dsp:cNvSpPr/>
      </dsp:nvSpPr>
      <dsp:spPr>
        <a:xfrm>
          <a:off x="4305787" y="143254"/>
          <a:ext cx="3395659" cy="160961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Off-label prescription of adjuvants for the treatment of female infertility is widespread</a:t>
          </a:r>
          <a:endParaRPr lang="en-US" sz="2000" kern="1200" dirty="0">
            <a:latin typeface="+mn-lt"/>
          </a:endParaRPr>
        </a:p>
      </dsp:txBody>
      <dsp:txXfrm>
        <a:off x="4352931" y="190398"/>
        <a:ext cx="3301371" cy="1515331"/>
      </dsp:txXfrm>
    </dsp:sp>
    <dsp:sp modelId="{1B9814D2-E42F-B54B-BE73-AE2D6235FFC8}">
      <dsp:nvSpPr>
        <dsp:cNvPr id="0" name=""/>
        <dsp:cNvSpPr/>
      </dsp:nvSpPr>
      <dsp:spPr>
        <a:xfrm>
          <a:off x="7877472" y="700029"/>
          <a:ext cx="424059" cy="49607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7877472" y="799243"/>
        <a:ext cx="296841" cy="297642"/>
      </dsp:txXfrm>
    </dsp:sp>
    <dsp:sp modelId="{0D9EBE5A-A1D8-4648-8561-181B322B4E8E}">
      <dsp:nvSpPr>
        <dsp:cNvPr id="0" name=""/>
        <dsp:cNvSpPr/>
      </dsp:nvSpPr>
      <dsp:spPr>
        <a:xfrm>
          <a:off x="8501560" y="40645"/>
          <a:ext cx="3544200" cy="1814836"/>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Many supplements are inexpensive and generally well tolerated, such as low-dose aspirin and DHEA, but evidence is insufficient to demonstrate that they increase LBR</a:t>
          </a:r>
          <a:endParaRPr lang="en-US" sz="2000" kern="1200" dirty="0">
            <a:latin typeface="+mn-lt"/>
          </a:endParaRPr>
        </a:p>
      </dsp:txBody>
      <dsp:txXfrm>
        <a:off x="8554715" y="93800"/>
        <a:ext cx="3437890" cy="1708526"/>
      </dsp:txXfrm>
    </dsp:sp>
    <dsp:sp modelId="{DCDA4C6D-390F-0249-B362-AE7195154560}">
      <dsp:nvSpPr>
        <dsp:cNvPr id="0" name=""/>
        <dsp:cNvSpPr/>
      </dsp:nvSpPr>
      <dsp:spPr>
        <a:xfrm rot="5473206">
          <a:off x="10033991" y="1995502"/>
          <a:ext cx="424156" cy="49607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5400000">
        <a:off x="10098603" y="2031473"/>
        <a:ext cx="297642" cy="296909"/>
      </dsp:txXfrm>
    </dsp:sp>
    <dsp:sp modelId="{591AF2C1-6F98-3946-81ED-C51C6AD0340A}">
      <dsp:nvSpPr>
        <dsp:cNvPr id="0" name=""/>
        <dsp:cNvSpPr/>
      </dsp:nvSpPr>
      <dsp:spPr>
        <a:xfrm>
          <a:off x="8394545" y="2655595"/>
          <a:ext cx="3651215" cy="160961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GH, data support their effect in increasing LBR, but they are expensive, and their use is associated with significant precautions, so appropriate counseling should be provided </a:t>
          </a:r>
          <a:endParaRPr lang="en-US" sz="2000" kern="1200" dirty="0">
            <a:latin typeface="+mn-lt"/>
          </a:endParaRPr>
        </a:p>
      </dsp:txBody>
      <dsp:txXfrm>
        <a:off x="8441689" y="2702739"/>
        <a:ext cx="3556927" cy="1515331"/>
      </dsp:txXfrm>
    </dsp:sp>
    <dsp:sp modelId="{0EE0582C-7386-6A41-9327-42FEBB665E4B}">
      <dsp:nvSpPr>
        <dsp:cNvPr id="0" name=""/>
        <dsp:cNvSpPr/>
      </dsp:nvSpPr>
      <dsp:spPr>
        <a:xfrm rot="10800000">
          <a:off x="7794460" y="3212369"/>
          <a:ext cx="424059" cy="49607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7921678" y="3311583"/>
        <a:ext cx="296841" cy="297642"/>
      </dsp:txXfrm>
    </dsp:sp>
    <dsp:sp modelId="{1884FEB7-32CD-624F-88F1-05E46A75C804}">
      <dsp:nvSpPr>
        <dsp:cNvPr id="0" name=""/>
        <dsp:cNvSpPr/>
      </dsp:nvSpPr>
      <dsp:spPr>
        <a:xfrm>
          <a:off x="4198772" y="2655595"/>
          <a:ext cx="3395659" cy="160961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In the field of reproductive medicine, it is common for an innovative practice to become widely used before demonstration of its efficacy</a:t>
          </a:r>
          <a:endParaRPr lang="en-US" sz="2000" kern="1200" dirty="0">
            <a:latin typeface="+mn-lt"/>
          </a:endParaRPr>
        </a:p>
      </dsp:txBody>
      <dsp:txXfrm>
        <a:off x="4245916" y="2702739"/>
        <a:ext cx="3301371" cy="1515331"/>
      </dsp:txXfrm>
    </dsp:sp>
    <dsp:sp modelId="{D1D60A7A-9B63-A844-AA39-DD58AFA1C7A5}">
      <dsp:nvSpPr>
        <dsp:cNvPr id="0" name=""/>
        <dsp:cNvSpPr/>
      </dsp:nvSpPr>
      <dsp:spPr>
        <a:xfrm rot="10800000">
          <a:off x="3598687" y="3212369"/>
          <a:ext cx="424059" cy="49607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3725905" y="3311583"/>
        <a:ext cx="296841" cy="297642"/>
      </dsp:txXfrm>
    </dsp:sp>
    <dsp:sp modelId="{F193A465-29A2-DF46-B7A1-0D2F75823509}">
      <dsp:nvSpPr>
        <dsp:cNvPr id="0" name=""/>
        <dsp:cNvSpPr/>
      </dsp:nvSpPr>
      <dsp:spPr>
        <a:xfrm>
          <a:off x="2999" y="2655595"/>
          <a:ext cx="3395659" cy="160961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Patients with infertility are particularly vulnerable to trying new treatments in hopes of conceiving</a:t>
          </a:r>
          <a:endParaRPr lang="en-US" sz="2000" kern="1200" dirty="0">
            <a:latin typeface="+mn-lt"/>
          </a:endParaRPr>
        </a:p>
      </dsp:txBody>
      <dsp:txXfrm>
        <a:off x="50143" y="2702739"/>
        <a:ext cx="3301371" cy="1515331"/>
      </dsp:txXfrm>
    </dsp:sp>
    <dsp:sp modelId="{AAFF7B36-183D-5642-872F-B6D1D9023690}">
      <dsp:nvSpPr>
        <dsp:cNvPr id="0" name=""/>
        <dsp:cNvSpPr/>
      </dsp:nvSpPr>
      <dsp:spPr>
        <a:xfrm rot="3949346">
          <a:off x="2003945" y="4405234"/>
          <a:ext cx="464834" cy="49607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5400000">
        <a:off x="2058984" y="4426968"/>
        <a:ext cx="297642" cy="325384"/>
      </dsp:txXfrm>
    </dsp:sp>
    <dsp:sp modelId="{59484183-EDE3-9848-A535-8C9C79F378DC}">
      <dsp:nvSpPr>
        <dsp:cNvPr id="0" name=""/>
        <dsp:cNvSpPr/>
      </dsp:nvSpPr>
      <dsp:spPr>
        <a:xfrm>
          <a:off x="2999" y="5065327"/>
          <a:ext cx="5559345" cy="160961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kern="1200" dirty="0">
              <a:latin typeface="+mn-lt"/>
              <a:cs typeface="Comic Sans MS"/>
            </a:rPr>
            <a:t>Good medical practice dictates that the physician keep the best interest of their patients in mind and counsel patients appropriately about the best evidence available and potential adverse effects of the treatments prescribed </a:t>
          </a:r>
          <a:endParaRPr lang="en-US" sz="2000" kern="1200" dirty="0">
            <a:latin typeface="+mn-lt"/>
          </a:endParaRPr>
        </a:p>
      </dsp:txBody>
      <dsp:txXfrm>
        <a:off x="50143" y="5112471"/>
        <a:ext cx="5465057" cy="15153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0DA053-BB19-3347-B648-8DD24584BD13}" type="datetimeFigureOut">
              <a:rPr lang="en-US" smtClean="0"/>
              <a:t>7/30/19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F2F06-1BF8-1840-91D4-86F0FFA2D357}" type="slidenum">
              <a:rPr lang="en-US" smtClean="0"/>
              <a:t>‹#›</a:t>
            </a:fld>
            <a:endParaRPr lang="en-US"/>
          </a:p>
        </p:txBody>
      </p:sp>
    </p:spTree>
    <p:extLst>
      <p:ext uri="{BB962C8B-B14F-4D97-AF65-F5344CB8AC3E}">
        <p14:creationId xmlns:p14="http://schemas.microsoft.com/office/powerpoint/2010/main" val="160493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EF2F06-1BF8-1840-91D4-86F0FFA2D357}" type="slidenum">
              <a:rPr lang="en-US" smtClean="0"/>
              <a:t>6</a:t>
            </a:fld>
            <a:endParaRPr lang="en-US"/>
          </a:p>
        </p:txBody>
      </p:sp>
    </p:spTree>
    <p:extLst>
      <p:ext uri="{BB962C8B-B14F-4D97-AF65-F5344CB8AC3E}">
        <p14:creationId xmlns:p14="http://schemas.microsoft.com/office/powerpoint/2010/main" val="3655060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13E1-42E9-2E41-B743-E46796C94C4C}"/>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77B1B3-51D2-3745-B45F-014A676599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F54924-C055-6440-AEC3-9D60516B565A}"/>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5" name="Footer Placeholder 4">
            <a:extLst>
              <a:ext uri="{FF2B5EF4-FFF2-40B4-BE49-F238E27FC236}">
                <a16:creationId xmlns:a16="http://schemas.microsoft.com/office/drawing/2014/main" id="{BC2CD04B-0718-4F49-9137-5A770BC1DDE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DAD90A6-A2E1-6847-8A4A-D5F96CEDCA92}"/>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2858378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C935-D28D-F041-B030-04CD7B9F65B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E06379-8D3E-AB48-91AA-A675CCBEAE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E1015B-B41C-A444-BB1C-CED2A888CF58}"/>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5" name="Footer Placeholder 4">
            <a:extLst>
              <a:ext uri="{FF2B5EF4-FFF2-40B4-BE49-F238E27FC236}">
                <a16:creationId xmlns:a16="http://schemas.microsoft.com/office/drawing/2014/main" id="{CBACFCBE-5F39-0F4A-A146-07ACA1F8764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E466B6C-BAC8-4D47-8A05-56D6349400F9}"/>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1818080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4BE4A8-0F6F-644A-A1BD-81CFFCE7E6D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E33797-3E22-5B4A-BF35-1FCD274417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D36F7-DBBD-564B-834E-26395321229E}"/>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5" name="Footer Placeholder 4">
            <a:extLst>
              <a:ext uri="{FF2B5EF4-FFF2-40B4-BE49-F238E27FC236}">
                <a16:creationId xmlns:a16="http://schemas.microsoft.com/office/drawing/2014/main" id="{5FE10872-7D5A-3F4B-9187-0D96EE6163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78EDA8B-CC89-9748-A844-99F95845451C}"/>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17430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A4F89-1DF1-FC48-BDE6-7FBB733353D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7CE499D-A593-9F48-9328-451565E9E02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8E1A1-7468-2547-833D-405D26449321}"/>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5" name="Footer Placeholder 4">
            <a:extLst>
              <a:ext uri="{FF2B5EF4-FFF2-40B4-BE49-F238E27FC236}">
                <a16:creationId xmlns:a16="http://schemas.microsoft.com/office/drawing/2014/main" id="{8D620C7D-8B74-7342-B815-73CA285E1B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485B47D-A301-0C4F-90C3-F5B73E6E1218}"/>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113006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6500A-DD02-764F-B1F6-086AF19432BF}"/>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CADAF1-7E2E-DE40-A300-900CF33812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62FCC4-62D8-A844-A105-71C88F348346}"/>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5" name="Footer Placeholder 4">
            <a:extLst>
              <a:ext uri="{FF2B5EF4-FFF2-40B4-BE49-F238E27FC236}">
                <a16:creationId xmlns:a16="http://schemas.microsoft.com/office/drawing/2014/main" id="{E2E41C31-CBE1-AD45-9808-5B0EE844A00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24B1E87-A2BF-7841-9F4C-633AC5D7507B}"/>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228926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1A194-779D-2348-9B9F-43D6F81D4BB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1D1CFD3-99FB-5F44-943D-68EACB3417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87F56E-33B6-0644-AC92-64179C3E853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22C82-F01A-C84B-A130-1E776AEF82F1}"/>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6" name="Footer Placeholder 5">
            <a:extLst>
              <a:ext uri="{FF2B5EF4-FFF2-40B4-BE49-F238E27FC236}">
                <a16:creationId xmlns:a16="http://schemas.microsoft.com/office/drawing/2014/main" id="{F06632E5-E357-404A-B154-6FFEBAF8643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A8A432E-9095-D548-BD19-43BD12546723}"/>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379540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C10E8-BE83-FB48-873E-0DA0ADB4CA10}"/>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9F5DC514-BBC3-574A-B03E-DB7F33DB11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E9CBF9-4F81-9B41-9845-4BFEC64BCC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CC447C-D8BC-1046-BE14-5AA912D251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B96211-B9F8-FF4C-BBB6-C4AB528200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E518-6935-DC41-8D68-EE6DCCE83583}"/>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8" name="Footer Placeholder 7">
            <a:extLst>
              <a:ext uri="{FF2B5EF4-FFF2-40B4-BE49-F238E27FC236}">
                <a16:creationId xmlns:a16="http://schemas.microsoft.com/office/drawing/2014/main" id="{608DFF56-ED60-2241-A902-0368645AEF2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40CDBCD8-470F-8740-BD66-026657E12E2A}"/>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2686439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795E2-0CA1-F94F-A684-96B08720FCB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87F7C8A0-4DF3-9B42-A074-7901B4C6A585}"/>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4" name="Footer Placeholder 3">
            <a:extLst>
              <a:ext uri="{FF2B5EF4-FFF2-40B4-BE49-F238E27FC236}">
                <a16:creationId xmlns:a16="http://schemas.microsoft.com/office/drawing/2014/main" id="{1DA4D314-AC1F-3146-B7C7-6BDB0FF4351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7E50146-8622-3140-A7ED-217236396BFA}"/>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355965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9E2A26-8758-8843-B777-4E9845246255}"/>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3" name="Footer Placeholder 2">
            <a:extLst>
              <a:ext uri="{FF2B5EF4-FFF2-40B4-BE49-F238E27FC236}">
                <a16:creationId xmlns:a16="http://schemas.microsoft.com/office/drawing/2014/main" id="{8532E3C1-7D0F-E440-A9FC-B9C59121E57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5D862C8-DA65-8649-9FBB-6C7E5230DA2C}"/>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179828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3FE7-6E2B-CF43-9E42-D3E8EE680D96}"/>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542445-33C9-2547-919D-BC65F61E24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D7E16C-D1F2-1140-AF58-87ED8C27B4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54CB46-6FA5-CE47-8FAF-C4EACBD7DCCA}"/>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6" name="Footer Placeholder 5">
            <a:extLst>
              <a:ext uri="{FF2B5EF4-FFF2-40B4-BE49-F238E27FC236}">
                <a16:creationId xmlns:a16="http://schemas.microsoft.com/office/drawing/2014/main" id="{543614C3-716D-6A46-9134-A5634F3E3C8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AA69FE5-94CD-0747-B088-D4219F6DC142}"/>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104989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A0B6C-7218-824B-9489-91642174CEB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FF0C9B-5E62-C342-A81A-BCE074F30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687B1C-782A-F749-A564-D4F7CA15CE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44E825-46B1-C046-8695-20F51957E1B5}"/>
              </a:ext>
            </a:extLst>
          </p:cNvPr>
          <p:cNvSpPr>
            <a:spLocks noGrp="1"/>
          </p:cNvSpPr>
          <p:nvPr>
            <p:ph type="dt" sz="half" idx="10"/>
          </p:nvPr>
        </p:nvSpPr>
        <p:spPr>
          <a:xfrm>
            <a:off x="838200" y="6356350"/>
            <a:ext cx="2743200" cy="365125"/>
          </a:xfrm>
          <a:prstGeom prst="rect">
            <a:avLst/>
          </a:prstGeom>
        </p:spPr>
        <p:txBody>
          <a:bodyPr/>
          <a:lstStyle/>
          <a:p>
            <a:fld id="{8454F0D9-411E-0446-8CCB-244FB74C14A6}" type="datetimeFigureOut">
              <a:rPr lang="en-US" smtClean="0"/>
              <a:t>7/30/19</a:t>
            </a:fld>
            <a:endParaRPr lang="en-US"/>
          </a:p>
        </p:txBody>
      </p:sp>
      <p:sp>
        <p:nvSpPr>
          <p:cNvPr id="6" name="Footer Placeholder 5">
            <a:extLst>
              <a:ext uri="{FF2B5EF4-FFF2-40B4-BE49-F238E27FC236}">
                <a16:creationId xmlns:a16="http://schemas.microsoft.com/office/drawing/2014/main" id="{9CE31A0E-08B6-8C46-B0DD-B20CA0A3C5D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F5D6040-4E09-7F48-AA9C-9EB869949798}"/>
              </a:ext>
            </a:extLst>
          </p:cNvPr>
          <p:cNvSpPr>
            <a:spLocks noGrp="1"/>
          </p:cNvSpPr>
          <p:nvPr>
            <p:ph type="sldNum" sz="quarter" idx="12"/>
          </p:nvPr>
        </p:nvSpPr>
        <p:spPr>
          <a:xfrm>
            <a:off x="8610600" y="6356350"/>
            <a:ext cx="2743200" cy="365125"/>
          </a:xfrm>
          <a:prstGeom prst="rect">
            <a:avLst/>
          </a:prstGeom>
        </p:spPr>
        <p:txBody>
          <a:bodyPr/>
          <a:lstStyle/>
          <a:p>
            <a:fld id="{5C0DEA10-7E5A-D948-B42D-0B511088A54C}" type="slidenum">
              <a:rPr lang="en-US" smtClean="0"/>
              <a:t>‹#›</a:t>
            </a:fld>
            <a:endParaRPr lang="en-US"/>
          </a:p>
        </p:txBody>
      </p:sp>
    </p:spTree>
    <p:extLst>
      <p:ext uri="{BB962C8B-B14F-4D97-AF65-F5344CB8AC3E}">
        <p14:creationId xmlns:p14="http://schemas.microsoft.com/office/powerpoint/2010/main" val="219951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A91F07D-EAD8-DD48-8607-01307A5546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7129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Calibri Bold"/>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8A18-0E73-E644-9ABA-A8497096A627}"/>
              </a:ext>
            </a:extLst>
          </p:cNvPr>
          <p:cNvSpPr>
            <a:spLocks noGrp="1"/>
          </p:cNvSpPr>
          <p:nvPr>
            <p:ph type="ctrTitle"/>
          </p:nvPr>
        </p:nvSpPr>
        <p:spPr/>
        <p:txBody>
          <a:bodyPr/>
          <a:lstStyle/>
          <a:p>
            <a:r>
              <a:rPr lang="en-US" b="1" dirty="0">
                <a:solidFill>
                  <a:srgbClr val="C00000"/>
                </a:solidFill>
                <a:latin typeface="+mn-lt"/>
              </a:rPr>
              <a:t>Adjuvants for Ovulation Induction</a:t>
            </a:r>
            <a:br>
              <a:rPr lang="en-US" b="1" dirty="0">
                <a:solidFill>
                  <a:srgbClr val="C00000"/>
                </a:solidFill>
                <a:latin typeface="+mn-lt"/>
              </a:rPr>
            </a:br>
            <a:endParaRPr lang="en-US" b="1" dirty="0">
              <a:solidFill>
                <a:srgbClr val="112D9F"/>
              </a:solidFill>
              <a:latin typeface="+mn-lt"/>
            </a:endParaRPr>
          </a:p>
        </p:txBody>
      </p:sp>
      <p:sp>
        <p:nvSpPr>
          <p:cNvPr id="3" name="Subtitle 2">
            <a:extLst>
              <a:ext uri="{FF2B5EF4-FFF2-40B4-BE49-F238E27FC236}">
                <a16:creationId xmlns:a16="http://schemas.microsoft.com/office/drawing/2014/main" id="{7A6625E8-5ECB-5747-B9EC-C6200B39363C}"/>
              </a:ext>
            </a:extLst>
          </p:cNvPr>
          <p:cNvSpPr>
            <a:spLocks noGrp="1"/>
          </p:cNvSpPr>
          <p:nvPr>
            <p:ph type="subTitle" idx="1"/>
          </p:nvPr>
        </p:nvSpPr>
        <p:spPr>
          <a:xfrm>
            <a:off x="1524000" y="3602038"/>
            <a:ext cx="9144000" cy="1655762"/>
          </a:xfrm>
        </p:spPr>
        <p:txBody>
          <a:bodyPr/>
          <a:lstStyle/>
          <a:p>
            <a:r>
              <a:rPr lang="en-US" sz="4400" b="1" dirty="0">
                <a:solidFill>
                  <a:srgbClr val="352DB9"/>
                </a:solidFill>
                <a:latin typeface="Calibri" panose="020F0502020204030204" pitchFamily="34" charset="0"/>
                <a:cs typeface="Calibri" panose="020F0502020204030204" pitchFamily="34" charset="0"/>
              </a:rPr>
              <a:t>SIG Endocrinology 2019</a:t>
            </a:r>
          </a:p>
          <a:p>
            <a:r>
              <a:rPr lang="en-US" sz="2800" b="1" dirty="0">
                <a:solidFill>
                  <a:srgbClr val="352DB9"/>
                </a:solidFill>
                <a:latin typeface="Calibri" panose="020F0502020204030204" pitchFamily="34" charset="0"/>
                <a:cs typeface="Calibri" panose="020F0502020204030204" pitchFamily="34" charset="0"/>
              </a:rPr>
              <a:t>Chairperson – Madhuri Patil</a:t>
            </a:r>
            <a:endParaRPr lang="en-US" sz="2800" dirty="0"/>
          </a:p>
        </p:txBody>
      </p:sp>
    </p:spTree>
    <p:extLst>
      <p:ext uri="{BB962C8B-B14F-4D97-AF65-F5344CB8AC3E}">
        <p14:creationId xmlns:p14="http://schemas.microsoft.com/office/powerpoint/2010/main" val="2912822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112601"/>
            <a:ext cx="8229600" cy="1143000"/>
          </a:xfrm>
        </p:spPr>
        <p:txBody>
          <a:bodyPr>
            <a:normAutofit/>
          </a:bodyPr>
          <a:lstStyle/>
          <a:p>
            <a:pPr algn="ctr"/>
            <a:r>
              <a:rPr lang="en-US" sz="3200" b="1" dirty="0">
                <a:solidFill>
                  <a:srgbClr val="800000"/>
                </a:solidFill>
                <a:effectLst>
                  <a:outerShdw blurRad="38100" dist="38100" dir="2700000" algn="tl">
                    <a:srgbClr val="000000">
                      <a:alpha val="43137"/>
                    </a:srgbClr>
                  </a:outerShdw>
                </a:effectLst>
                <a:latin typeface="+mn-lt"/>
              </a:rPr>
              <a:t>Need of adjuvant therapies </a:t>
            </a:r>
            <a:endParaRPr lang="en-US" sz="3200" dirty="0">
              <a:latin typeface="+mn-lt"/>
            </a:endParaRPr>
          </a:p>
        </p:txBody>
      </p:sp>
      <p:graphicFrame>
        <p:nvGraphicFramePr>
          <p:cNvPr id="5" name="Diagram 4"/>
          <p:cNvGraphicFramePr/>
          <p:nvPr>
            <p:extLst>
              <p:ext uri="{D42A27DB-BD31-4B8C-83A1-F6EECF244321}">
                <p14:modId xmlns:p14="http://schemas.microsoft.com/office/powerpoint/2010/main" val="2370830684"/>
              </p:ext>
            </p:extLst>
          </p:nvPr>
        </p:nvGraphicFramePr>
        <p:xfrm>
          <a:off x="1524000" y="884421"/>
          <a:ext cx="9144000" cy="5973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ounded Rectangle 6"/>
          <p:cNvSpPr/>
          <p:nvPr/>
        </p:nvSpPr>
        <p:spPr>
          <a:xfrm>
            <a:off x="8611185" y="2493815"/>
            <a:ext cx="1967035" cy="774478"/>
          </a:xfrm>
          <a:prstGeom prst="roundRect">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8700965" y="2485687"/>
            <a:ext cx="1967035" cy="1015663"/>
          </a:xfrm>
          <a:prstGeom prst="rect">
            <a:avLst/>
          </a:prstGeom>
          <a:noFill/>
        </p:spPr>
        <p:txBody>
          <a:bodyPr wrap="square" rtlCol="0">
            <a:spAutoFit/>
          </a:bodyPr>
          <a:lstStyle/>
          <a:p>
            <a:pPr lvl="0"/>
            <a:r>
              <a:rPr lang="en-US" sz="2000" b="1" dirty="0">
                <a:latin typeface="Calibri Bold"/>
                <a:cs typeface="Comic Sans MS"/>
              </a:rPr>
              <a:t>To increase IR and CPR</a:t>
            </a:r>
          </a:p>
          <a:p>
            <a:endParaRPr lang="en-US" sz="2000" dirty="0"/>
          </a:p>
        </p:txBody>
      </p:sp>
      <p:cxnSp>
        <p:nvCxnSpPr>
          <p:cNvPr id="10" name="Straight Connector 9"/>
          <p:cNvCxnSpPr/>
          <p:nvPr/>
        </p:nvCxnSpPr>
        <p:spPr>
          <a:xfrm>
            <a:off x="8347731" y="1944829"/>
            <a:ext cx="0" cy="93622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8347731" y="2881054"/>
            <a:ext cx="263304"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338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29411472"/>
              </p:ext>
            </p:extLst>
          </p:nvPr>
        </p:nvGraphicFramePr>
        <p:xfrm>
          <a:off x="314793" y="102518"/>
          <a:ext cx="11737299" cy="6635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46535" y="35062"/>
            <a:ext cx="9221465" cy="707886"/>
          </a:xfrm>
          <a:prstGeom prst="rect">
            <a:avLst/>
          </a:prstGeom>
          <a:noFill/>
        </p:spPr>
        <p:txBody>
          <a:bodyPr wrap="square" rtlCol="0">
            <a:spAutoFit/>
          </a:bodyPr>
          <a:lstStyle/>
          <a:p>
            <a:pPr lvl="0" algn="ctr"/>
            <a:r>
              <a:rPr lang="en-US" sz="4000" b="1" dirty="0">
                <a:solidFill>
                  <a:srgbClr val="800000"/>
                </a:solidFill>
                <a:latin typeface="Calibri Bold"/>
                <a:cs typeface="Comic Sans MS"/>
              </a:rPr>
              <a:t>Adjuvants in OI</a:t>
            </a:r>
            <a:endParaRPr lang="en-US" sz="4000" dirty="0"/>
          </a:p>
        </p:txBody>
      </p:sp>
    </p:spTree>
    <p:extLst>
      <p:ext uri="{BB962C8B-B14F-4D97-AF65-F5344CB8AC3E}">
        <p14:creationId xmlns:p14="http://schemas.microsoft.com/office/powerpoint/2010/main" val="2493282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4477092-8182-1449-B141-9B354DA14BE2}"/>
              </a:ext>
            </a:extLst>
          </p:cNvPr>
          <p:cNvGraphicFramePr>
            <a:graphicFrameLocks noGrp="1"/>
          </p:cNvGraphicFramePr>
          <p:nvPr>
            <p:extLst>
              <p:ext uri="{D42A27DB-BD31-4B8C-83A1-F6EECF244321}">
                <p14:modId xmlns:p14="http://schemas.microsoft.com/office/powerpoint/2010/main" val="3261027928"/>
              </p:ext>
            </p:extLst>
          </p:nvPr>
        </p:nvGraphicFramePr>
        <p:xfrm>
          <a:off x="297430" y="59960"/>
          <a:ext cx="11619750" cy="6761919"/>
        </p:xfrm>
        <a:graphic>
          <a:graphicData uri="http://schemas.openxmlformats.org/drawingml/2006/table">
            <a:tbl>
              <a:tblPr firstRow="1" firstCol="1" bandRow="1">
                <a:tableStyleId>{2D5ABB26-0587-4C30-8999-92F81FD0307C}</a:tableStyleId>
              </a:tblPr>
              <a:tblGrid>
                <a:gridCol w="2883096">
                  <a:extLst>
                    <a:ext uri="{9D8B030D-6E8A-4147-A177-3AD203B41FA5}">
                      <a16:colId xmlns:a16="http://schemas.microsoft.com/office/drawing/2014/main" val="873601674"/>
                    </a:ext>
                  </a:extLst>
                </a:gridCol>
                <a:gridCol w="8736654">
                  <a:extLst>
                    <a:ext uri="{9D8B030D-6E8A-4147-A177-3AD203B41FA5}">
                      <a16:colId xmlns:a16="http://schemas.microsoft.com/office/drawing/2014/main" val="549583636"/>
                    </a:ext>
                  </a:extLst>
                </a:gridCol>
              </a:tblGrid>
              <a:tr h="404204">
                <a:tc>
                  <a:txBody>
                    <a:bodyPr/>
                    <a:lstStyle/>
                    <a:p>
                      <a:pPr algn="ctr">
                        <a:lnSpc>
                          <a:spcPct val="115000"/>
                        </a:lnSpc>
                        <a:spcAft>
                          <a:spcPts val="0"/>
                        </a:spcAft>
                      </a:pPr>
                      <a:r>
                        <a:rPr lang="en-US" sz="2000" b="1" dirty="0">
                          <a:solidFill>
                            <a:srgbClr val="C00000"/>
                          </a:solidFill>
                          <a:effectLst/>
                        </a:rPr>
                        <a:t>Adjuvant in PCOS</a:t>
                      </a:r>
                      <a:endParaRPr lang="en-IN"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000" b="1" dirty="0">
                          <a:solidFill>
                            <a:srgbClr val="C00000"/>
                          </a:solidFill>
                          <a:effectLst/>
                        </a:rPr>
                        <a:t>Application</a:t>
                      </a:r>
                      <a:endParaRPr lang="en-IN"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1032322"/>
                  </a:ext>
                </a:extLst>
              </a:tr>
              <a:tr h="840321">
                <a:tc>
                  <a:txBody>
                    <a:bodyPr/>
                    <a:lstStyle/>
                    <a:p>
                      <a:pPr>
                        <a:lnSpc>
                          <a:spcPct val="115000"/>
                        </a:lnSpc>
                        <a:spcAft>
                          <a:spcPts val="0"/>
                        </a:spcAft>
                      </a:pPr>
                      <a:r>
                        <a:rPr lang="en-US" sz="2000" b="1" dirty="0" err="1">
                          <a:solidFill>
                            <a:srgbClr val="2C1DD0"/>
                          </a:solidFill>
                          <a:effectLst/>
                        </a:rPr>
                        <a:t>Dexamethazone</a:t>
                      </a:r>
                      <a:r>
                        <a:rPr lang="en-US" sz="2000" b="1" dirty="0">
                          <a:solidFill>
                            <a:srgbClr val="2C1DD0"/>
                          </a:solidFill>
                          <a:effectLst/>
                        </a:rPr>
                        <a:t> </a:t>
                      </a:r>
                      <a:endParaRPr lang="en-IN" sz="20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Symbol" pitchFamily="2" charset="2"/>
                        <a:buChar char=""/>
                      </a:pPr>
                      <a:r>
                        <a:rPr lang="en-US" sz="1800" b="1" dirty="0">
                          <a:effectLst/>
                        </a:rPr>
                        <a:t>Beneficial in elevated DHEAS androgen levels</a:t>
                      </a:r>
                      <a:endParaRPr lang="en-IN" sz="1800" b="1" dirty="0">
                        <a:effectLst/>
                      </a:endParaRPr>
                    </a:p>
                    <a:p>
                      <a:pPr marL="342900" lvl="0" indent="-342900">
                        <a:lnSpc>
                          <a:spcPct val="100000"/>
                        </a:lnSpc>
                        <a:spcAft>
                          <a:spcPts val="0"/>
                        </a:spcAft>
                        <a:buFont typeface="Symbol" pitchFamily="2" charset="2"/>
                        <a:buChar char=""/>
                      </a:pPr>
                      <a:r>
                        <a:rPr lang="en-US" sz="1800" b="1" dirty="0">
                          <a:effectLst/>
                        </a:rPr>
                        <a:t>Highly effective adjunct to clomiphene citrate in PCOS women</a:t>
                      </a:r>
                      <a:endParaRPr lang="en-IN" sz="1800" b="1" dirty="0">
                        <a:effectLst/>
                      </a:endParaRPr>
                    </a:p>
                    <a:p>
                      <a:pPr marL="342900" lvl="0" indent="-342900">
                        <a:lnSpc>
                          <a:spcPct val="100000"/>
                        </a:lnSpc>
                        <a:spcAft>
                          <a:spcPts val="0"/>
                        </a:spcAft>
                        <a:buFont typeface="Symbol" pitchFamily="2" charset="2"/>
                        <a:buChar char=""/>
                      </a:pPr>
                      <a:r>
                        <a:rPr lang="en-US" sz="1800" b="1" dirty="0">
                          <a:effectLst/>
                        </a:rPr>
                        <a:t>Should be avoided in women with diabetes</a:t>
                      </a:r>
                      <a:endParaRPr lang="en-IN" sz="18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6625552"/>
                  </a:ext>
                </a:extLst>
              </a:tr>
              <a:tr h="619838">
                <a:tc>
                  <a:txBody>
                    <a:bodyPr/>
                    <a:lstStyle/>
                    <a:p>
                      <a:pPr>
                        <a:lnSpc>
                          <a:spcPct val="115000"/>
                        </a:lnSpc>
                        <a:spcAft>
                          <a:spcPts val="0"/>
                        </a:spcAft>
                      </a:pPr>
                      <a:r>
                        <a:rPr lang="en-US" sz="2000" b="1" dirty="0">
                          <a:solidFill>
                            <a:srgbClr val="2C1DD0"/>
                          </a:solidFill>
                          <a:effectLst/>
                        </a:rPr>
                        <a:t>Metformin</a:t>
                      </a:r>
                      <a:endParaRPr lang="en-IN" sz="20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Symbol" pitchFamily="2" charset="2"/>
                        <a:buChar char=""/>
                      </a:pPr>
                      <a:r>
                        <a:rPr lang="en-US" sz="1800" b="1" dirty="0">
                          <a:effectLst/>
                        </a:rPr>
                        <a:t>Decreased the risk of OHSS when gonadotropins used for OI</a:t>
                      </a:r>
                      <a:endParaRPr lang="en-IN" sz="1800" b="1" dirty="0">
                        <a:effectLst/>
                      </a:endParaRPr>
                    </a:p>
                    <a:p>
                      <a:pPr marL="342900" lvl="0" indent="-342900">
                        <a:lnSpc>
                          <a:spcPct val="100000"/>
                        </a:lnSpc>
                        <a:spcAft>
                          <a:spcPts val="0"/>
                        </a:spcAft>
                        <a:buFont typeface="Symbol" pitchFamily="2" charset="2"/>
                        <a:buChar char=""/>
                      </a:pPr>
                      <a:r>
                        <a:rPr lang="en-US" sz="1800" b="1" dirty="0">
                          <a:effectLst/>
                        </a:rPr>
                        <a:t>Increase the LBR among women undergoing OI with GTs</a:t>
                      </a:r>
                      <a:endParaRPr lang="en-IN" sz="18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9797009"/>
                  </a:ext>
                </a:extLst>
              </a:tr>
              <a:tr h="840321">
                <a:tc>
                  <a:txBody>
                    <a:bodyPr/>
                    <a:lstStyle/>
                    <a:p>
                      <a:pPr>
                        <a:lnSpc>
                          <a:spcPct val="115000"/>
                        </a:lnSpc>
                        <a:spcAft>
                          <a:spcPts val="0"/>
                        </a:spcAft>
                      </a:pPr>
                      <a:r>
                        <a:rPr lang="en-US" sz="2000" b="1" dirty="0">
                          <a:solidFill>
                            <a:srgbClr val="2C1DD0"/>
                          </a:solidFill>
                          <a:effectLst/>
                        </a:rPr>
                        <a:t>Myo-inositol</a:t>
                      </a:r>
                      <a:endParaRPr lang="en-IN" sz="20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Times New Roman" panose="02020603050405020304" pitchFamily="18" charset="0"/>
                        <a:buChar char="•"/>
                      </a:pPr>
                      <a:r>
                        <a:rPr lang="en-US" sz="1800" b="1" dirty="0">
                          <a:effectLst/>
                        </a:rPr>
                        <a:t>Insulin sensitizer which has beneficial effects on ovarian function and response to ART in women with PCOS</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No data on its effects on PR and LBRs</a:t>
                      </a:r>
                      <a:endParaRPr lang="en-IN"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9484383"/>
                  </a:ext>
                </a:extLst>
              </a:tr>
              <a:tr h="907946">
                <a:tc>
                  <a:txBody>
                    <a:bodyPr/>
                    <a:lstStyle/>
                    <a:p>
                      <a:pPr>
                        <a:lnSpc>
                          <a:spcPct val="115000"/>
                        </a:lnSpc>
                        <a:spcAft>
                          <a:spcPts val="0"/>
                        </a:spcAft>
                      </a:pPr>
                      <a:r>
                        <a:rPr lang="en-US" sz="2000" b="1" dirty="0">
                          <a:solidFill>
                            <a:srgbClr val="2C1DD0"/>
                          </a:solidFill>
                          <a:effectLst/>
                        </a:rPr>
                        <a:t>Vitamin D</a:t>
                      </a:r>
                      <a:endParaRPr lang="en-IN" sz="20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Times New Roman" panose="02020603050405020304" pitchFamily="18" charset="0"/>
                        <a:buChar char="•"/>
                      </a:pPr>
                      <a:r>
                        <a:rPr lang="en-US" sz="1800" b="1" dirty="0">
                          <a:effectLst/>
                        </a:rPr>
                        <a:t>influence ovarian endocrine function and likely hood of pregnancy</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Inverse associations 25-hydroxyvitamin D levels and insulin resistance, features of hyperandrogenism and circulating androgens in women with PCOS                     </a:t>
                      </a:r>
                      <a:endParaRPr lang="en-IN"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3391923"/>
                  </a:ext>
                </a:extLst>
              </a:tr>
              <a:tr h="840321">
                <a:tc>
                  <a:txBody>
                    <a:bodyPr/>
                    <a:lstStyle/>
                    <a:p>
                      <a:pPr>
                        <a:lnSpc>
                          <a:spcPct val="115000"/>
                        </a:lnSpc>
                        <a:spcAft>
                          <a:spcPts val="0"/>
                        </a:spcAft>
                      </a:pPr>
                      <a:r>
                        <a:rPr lang="en-US" sz="2000" b="1" dirty="0">
                          <a:solidFill>
                            <a:srgbClr val="2C1DD0"/>
                          </a:solidFill>
                          <a:effectLst/>
                        </a:rPr>
                        <a:t>N-acetylcysteine</a:t>
                      </a:r>
                      <a:endParaRPr lang="en-IN" sz="20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Times New Roman" panose="02020603050405020304" pitchFamily="18" charset="0"/>
                        <a:buChar char="•"/>
                      </a:pPr>
                      <a:r>
                        <a:rPr lang="en-US" sz="1800" b="1" dirty="0">
                          <a:effectLst/>
                        </a:rPr>
                        <a:t>Improves insulin sensitivity &amp; decreases androgen level</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can improve the ovulation and pregnancy rates</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may also have some beneficial impacts on endometrial thickness </a:t>
                      </a:r>
                      <a:endParaRPr lang="en-IN"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528737"/>
                  </a:ext>
                </a:extLst>
              </a:tr>
              <a:tr h="1182950">
                <a:tc>
                  <a:txBody>
                    <a:bodyPr/>
                    <a:lstStyle/>
                    <a:p>
                      <a:pPr>
                        <a:lnSpc>
                          <a:spcPct val="115000"/>
                        </a:lnSpc>
                        <a:spcAft>
                          <a:spcPts val="0"/>
                        </a:spcAft>
                      </a:pPr>
                      <a:r>
                        <a:rPr lang="en-US" sz="2000" b="1" dirty="0">
                          <a:solidFill>
                            <a:srgbClr val="2C1DD0"/>
                          </a:solidFill>
                          <a:effectLst/>
                        </a:rPr>
                        <a:t>Melatonin</a:t>
                      </a:r>
                      <a:endParaRPr lang="en-IN" sz="20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Times New Roman" panose="02020603050405020304" pitchFamily="18" charset="0"/>
                        <a:buChar char="•"/>
                      </a:pPr>
                      <a:r>
                        <a:rPr lang="en-US" sz="1800" b="1" dirty="0">
                          <a:effectLst/>
                        </a:rPr>
                        <a:t>Regulates a variety of important central and peripheral actions related to circadian rhythms and reproduction</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Powerful free radical scavenger and has a broad-spectrum antioxidant property</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Melatonin deﬁciency seems to be involved in pathophysiology of PCOS</a:t>
                      </a:r>
                      <a:endParaRPr lang="en-IN"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208074"/>
                  </a:ext>
                </a:extLst>
              </a:tr>
              <a:tr h="1126018">
                <a:tc>
                  <a:txBody>
                    <a:bodyPr/>
                    <a:lstStyle/>
                    <a:p>
                      <a:pPr>
                        <a:lnSpc>
                          <a:spcPct val="115000"/>
                        </a:lnSpc>
                        <a:spcAft>
                          <a:spcPts val="0"/>
                        </a:spcAft>
                      </a:pPr>
                      <a:r>
                        <a:rPr lang="en-US" sz="2000" b="1" dirty="0">
                          <a:solidFill>
                            <a:srgbClr val="2C1DD0"/>
                          </a:solidFill>
                          <a:effectLst/>
                        </a:rPr>
                        <a:t>Chromium </a:t>
                      </a:r>
                      <a:r>
                        <a:rPr lang="en-US" sz="2000" b="1" dirty="0" err="1">
                          <a:solidFill>
                            <a:srgbClr val="2C1DD0"/>
                          </a:solidFill>
                          <a:effectLst/>
                        </a:rPr>
                        <a:t>polynicotinate</a:t>
                      </a:r>
                      <a:endParaRPr lang="en-IN" sz="20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Times New Roman" panose="02020603050405020304" pitchFamily="18" charset="0"/>
                        <a:buChar char="•"/>
                      </a:pPr>
                      <a:r>
                        <a:rPr lang="en-US" sz="1800" b="1" dirty="0">
                          <a:effectLst/>
                        </a:rPr>
                        <a:t>active component of glucose tolerance factor which is responsible for binding insulin to cell membrane receptor sites </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improves insulin sensitivity </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stimulates the metabolism of sugar, fat &amp; cholesterol</a:t>
                      </a:r>
                      <a:endParaRPr lang="en-IN"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9328944"/>
                  </a:ext>
                </a:extLst>
              </a:tr>
            </a:tbl>
          </a:graphicData>
        </a:graphic>
      </p:graphicFrame>
    </p:spTree>
    <p:extLst>
      <p:ext uri="{BB962C8B-B14F-4D97-AF65-F5344CB8AC3E}">
        <p14:creationId xmlns:p14="http://schemas.microsoft.com/office/powerpoint/2010/main" val="227470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0C131E2-5333-D14E-807F-731245042B7D}"/>
              </a:ext>
            </a:extLst>
          </p:cNvPr>
          <p:cNvGraphicFramePr>
            <a:graphicFrameLocks noGrp="1"/>
          </p:cNvGraphicFramePr>
          <p:nvPr>
            <p:extLst>
              <p:ext uri="{D42A27DB-BD31-4B8C-83A1-F6EECF244321}">
                <p14:modId xmlns:p14="http://schemas.microsoft.com/office/powerpoint/2010/main" val="908483888"/>
              </p:ext>
            </p:extLst>
          </p:nvPr>
        </p:nvGraphicFramePr>
        <p:xfrm>
          <a:off x="72578" y="20554"/>
          <a:ext cx="12059462" cy="6823866"/>
        </p:xfrm>
        <a:graphic>
          <a:graphicData uri="http://schemas.openxmlformats.org/drawingml/2006/table">
            <a:tbl>
              <a:tblPr firstRow="1" firstCol="1" bandRow="1">
                <a:tableStyleId>{2D5ABB26-0587-4C30-8999-92F81FD0307C}</a:tableStyleId>
              </a:tblPr>
              <a:tblGrid>
                <a:gridCol w="2992197">
                  <a:extLst>
                    <a:ext uri="{9D8B030D-6E8A-4147-A177-3AD203B41FA5}">
                      <a16:colId xmlns:a16="http://schemas.microsoft.com/office/drawing/2014/main" val="1345119340"/>
                    </a:ext>
                  </a:extLst>
                </a:gridCol>
                <a:gridCol w="9067265">
                  <a:extLst>
                    <a:ext uri="{9D8B030D-6E8A-4147-A177-3AD203B41FA5}">
                      <a16:colId xmlns:a16="http://schemas.microsoft.com/office/drawing/2014/main" val="1640459728"/>
                    </a:ext>
                  </a:extLst>
                </a:gridCol>
              </a:tblGrid>
              <a:tr h="600025">
                <a:tc>
                  <a:txBody>
                    <a:bodyPr/>
                    <a:lstStyle/>
                    <a:p>
                      <a:pPr algn="ctr">
                        <a:lnSpc>
                          <a:spcPct val="115000"/>
                        </a:lnSpc>
                        <a:spcAft>
                          <a:spcPts val="0"/>
                        </a:spcAft>
                      </a:pPr>
                      <a:r>
                        <a:rPr lang="en-US" sz="2400" b="1" dirty="0">
                          <a:solidFill>
                            <a:srgbClr val="C00000"/>
                          </a:solidFill>
                          <a:effectLst/>
                        </a:rPr>
                        <a:t>Adjuvants in Poor Responders</a:t>
                      </a:r>
                      <a:endParaRPr lang="en-IN"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1" dirty="0">
                          <a:solidFill>
                            <a:srgbClr val="C00000"/>
                          </a:solidFill>
                          <a:effectLst/>
                        </a:rPr>
                        <a:t>Application</a:t>
                      </a:r>
                      <a:endParaRPr lang="en-IN"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4151810"/>
                  </a:ext>
                </a:extLst>
              </a:tr>
              <a:tr h="1391925">
                <a:tc>
                  <a:txBody>
                    <a:bodyPr/>
                    <a:lstStyle/>
                    <a:p>
                      <a:pPr>
                        <a:lnSpc>
                          <a:spcPct val="115000"/>
                        </a:lnSpc>
                        <a:spcAft>
                          <a:spcPts val="0"/>
                        </a:spcAft>
                      </a:pPr>
                      <a:r>
                        <a:rPr lang="en-US" sz="2400" b="1" dirty="0">
                          <a:solidFill>
                            <a:srgbClr val="2C1DD0"/>
                          </a:solidFill>
                          <a:effectLst/>
                        </a:rPr>
                        <a:t>Growth Hormone </a:t>
                      </a:r>
                      <a:endParaRPr lang="en-IN" sz="2400" b="1" dirty="0">
                        <a:solidFill>
                          <a:srgbClr val="2C1DD0"/>
                        </a:solidFill>
                        <a:effectLst/>
                      </a:endParaRPr>
                    </a:p>
                    <a:p>
                      <a:pPr>
                        <a:lnSpc>
                          <a:spcPct val="115000"/>
                        </a:lnSpc>
                        <a:spcAft>
                          <a:spcPts val="0"/>
                        </a:spcAft>
                      </a:pPr>
                      <a:r>
                        <a:rPr lang="en-US" sz="2400" b="1" dirty="0">
                          <a:solidFill>
                            <a:srgbClr val="2C1DD0"/>
                          </a:solidFill>
                          <a:effectLst/>
                        </a:rPr>
                        <a:t> </a:t>
                      </a:r>
                      <a:endParaRPr lang="en-IN" sz="24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spcBef>
                          <a:spcPts val="1000"/>
                        </a:spcBef>
                        <a:spcAft>
                          <a:spcPts val="0"/>
                        </a:spcAft>
                        <a:buFont typeface="Times New Roman" panose="02020603050405020304" pitchFamily="18" charset="0"/>
                        <a:buChar char="•"/>
                      </a:pPr>
                      <a:r>
                        <a:rPr lang="en-US" sz="1800" b="1" dirty="0">
                          <a:effectLst/>
                        </a:rPr>
                        <a:t>GH enhances GT effects on granulosa cells </a:t>
                      </a:r>
                      <a:endParaRPr lang="en-IN" sz="1800" b="1" dirty="0">
                        <a:effectLst/>
                      </a:endParaRPr>
                    </a:p>
                    <a:p>
                      <a:pPr marL="342900" lvl="0" indent="-342900">
                        <a:lnSpc>
                          <a:spcPct val="115000"/>
                        </a:lnSpc>
                        <a:spcAft>
                          <a:spcPts val="0"/>
                        </a:spcAft>
                        <a:buFont typeface="Times New Roman" panose="02020603050405020304" pitchFamily="18" charset="0"/>
                        <a:buChar char="•"/>
                      </a:pPr>
                      <a:r>
                        <a:rPr lang="en-US" sz="1800" b="1" dirty="0">
                          <a:effectLst/>
                        </a:rPr>
                        <a:t>Stimulation of the insulin-like growth factor-I (IGF-1), which stimulates follicular development, E production, and oocyte maturation </a:t>
                      </a:r>
                      <a:endParaRPr lang="en-IN" sz="1800" b="1" dirty="0">
                        <a:effectLst/>
                      </a:endParaRPr>
                    </a:p>
                    <a:p>
                      <a:pPr marL="342900" lvl="0" indent="-342900">
                        <a:lnSpc>
                          <a:spcPct val="115000"/>
                        </a:lnSpc>
                        <a:spcAft>
                          <a:spcPts val="0"/>
                        </a:spcAft>
                        <a:buFont typeface="Times New Roman" panose="02020603050405020304" pitchFamily="18" charset="0"/>
                        <a:buChar char="•"/>
                      </a:pPr>
                      <a:r>
                        <a:rPr lang="en-US" sz="1800" b="1" dirty="0">
                          <a:effectLst/>
                        </a:rPr>
                        <a:t>Initial studies showed beneficial effect on the probability of clinical pregnancy and live birth but recent studies showed no statistically significant </a:t>
                      </a:r>
                      <a:r>
                        <a:rPr lang="en-US" sz="1800" b="1" dirty="0" err="1">
                          <a:effectLst/>
                        </a:rPr>
                        <a:t>benifit</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4209918"/>
                  </a:ext>
                </a:extLst>
              </a:tr>
              <a:tr h="1653352">
                <a:tc>
                  <a:txBody>
                    <a:bodyPr/>
                    <a:lstStyle/>
                    <a:p>
                      <a:pPr>
                        <a:lnSpc>
                          <a:spcPct val="115000"/>
                        </a:lnSpc>
                        <a:spcAft>
                          <a:spcPts val="0"/>
                        </a:spcAft>
                      </a:pPr>
                      <a:r>
                        <a:rPr lang="en-US" sz="2400" b="1">
                          <a:solidFill>
                            <a:srgbClr val="2C1DD0"/>
                          </a:solidFill>
                          <a:effectLst/>
                        </a:rPr>
                        <a:t>Testosterone and DHEA</a:t>
                      </a:r>
                      <a:endParaRPr lang="en-IN" sz="2400" b="1">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spcBef>
                          <a:spcPts val="1000"/>
                        </a:spcBef>
                        <a:spcAft>
                          <a:spcPts val="0"/>
                        </a:spcAft>
                        <a:buFont typeface="Times New Roman" panose="02020603050405020304" pitchFamily="18" charset="0"/>
                        <a:buChar char="•"/>
                      </a:pPr>
                      <a:r>
                        <a:rPr lang="en-US" sz="1800" b="1" dirty="0">
                          <a:effectLst/>
                        </a:rPr>
                        <a:t>Pre-treatment with DHEA or testosterone may be associated with improved live birth rates</a:t>
                      </a:r>
                      <a:endParaRPr lang="en-IN" sz="1800" b="1" dirty="0">
                        <a:effectLst/>
                      </a:endParaRPr>
                    </a:p>
                    <a:p>
                      <a:pPr marL="342900" lvl="0" indent="-342900">
                        <a:lnSpc>
                          <a:spcPct val="115000"/>
                        </a:lnSpc>
                        <a:spcAft>
                          <a:spcPts val="0"/>
                        </a:spcAft>
                        <a:buFont typeface="Times New Roman" panose="02020603050405020304" pitchFamily="18" charset="0"/>
                        <a:buChar char="•"/>
                      </a:pPr>
                      <a:r>
                        <a:rPr lang="en-US" sz="1800" b="1" dirty="0">
                          <a:effectLst/>
                        </a:rPr>
                        <a:t>The overall quality of the evidence is moderate</a:t>
                      </a:r>
                      <a:endParaRPr lang="en-IN" sz="1800" b="1" dirty="0">
                        <a:effectLst/>
                      </a:endParaRPr>
                    </a:p>
                    <a:p>
                      <a:pPr marL="342900" lvl="0" indent="-342900">
                        <a:lnSpc>
                          <a:spcPct val="115000"/>
                        </a:lnSpc>
                        <a:spcAft>
                          <a:spcPts val="0"/>
                        </a:spcAft>
                        <a:buFont typeface="Times New Roman" panose="02020603050405020304" pitchFamily="18" charset="0"/>
                        <a:buChar char="•"/>
                      </a:pPr>
                      <a:r>
                        <a:rPr lang="en-US" sz="1800" b="1" dirty="0">
                          <a:effectLst/>
                        </a:rPr>
                        <a:t>There is insufficient evidence to draw any conclusions about the safety of either androgen</a:t>
                      </a:r>
                      <a:endParaRPr lang="en-IN" sz="1800" b="1" dirty="0">
                        <a:effectLst/>
                      </a:endParaRPr>
                    </a:p>
                    <a:p>
                      <a:pPr marL="342900" lvl="0" indent="-342900">
                        <a:lnSpc>
                          <a:spcPct val="115000"/>
                        </a:lnSpc>
                        <a:spcAft>
                          <a:spcPts val="0"/>
                        </a:spcAft>
                        <a:buFont typeface="Times New Roman" panose="02020603050405020304" pitchFamily="18" charset="0"/>
                        <a:buChar char="•"/>
                      </a:pPr>
                      <a:r>
                        <a:rPr lang="en-US" sz="1800" b="1" dirty="0">
                          <a:effectLst/>
                        </a:rPr>
                        <a:t>Definitive conclusions regarding the clinical role of either androgen awaits evidence from further well-designed studies </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591662"/>
                  </a:ext>
                </a:extLst>
              </a:tr>
              <a:tr h="506350">
                <a:tc>
                  <a:txBody>
                    <a:bodyPr/>
                    <a:lstStyle/>
                    <a:p>
                      <a:pPr>
                        <a:lnSpc>
                          <a:spcPct val="115000"/>
                        </a:lnSpc>
                        <a:spcAft>
                          <a:spcPts val="0"/>
                        </a:spcAft>
                      </a:pPr>
                      <a:r>
                        <a:rPr lang="en-US" sz="2400" b="1" dirty="0">
                          <a:solidFill>
                            <a:srgbClr val="2C1DD0"/>
                          </a:solidFill>
                          <a:effectLst/>
                        </a:rPr>
                        <a:t>LH/ </a:t>
                      </a:r>
                      <a:r>
                        <a:rPr lang="en-US" sz="2400" b="1" dirty="0" err="1">
                          <a:solidFill>
                            <a:srgbClr val="2C1DD0"/>
                          </a:solidFill>
                          <a:effectLst/>
                        </a:rPr>
                        <a:t>hCG</a:t>
                      </a:r>
                      <a:r>
                        <a:rPr lang="en-US" sz="2400" b="1" dirty="0">
                          <a:solidFill>
                            <a:srgbClr val="2C1DD0"/>
                          </a:solidFill>
                          <a:effectLst/>
                        </a:rPr>
                        <a:t> or aromatase inhibitor </a:t>
                      </a:r>
                      <a:endParaRPr lang="en-IN" sz="2400" b="1" dirty="0">
                        <a:solidFill>
                          <a:srgbClr val="2C1DD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spcBef>
                          <a:spcPts val="1000"/>
                        </a:spcBef>
                        <a:spcAft>
                          <a:spcPts val="0"/>
                        </a:spcAft>
                        <a:buFont typeface="Times New Roman" panose="02020603050405020304" pitchFamily="18" charset="0"/>
                        <a:buChar char="•"/>
                      </a:pPr>
                      <a:r>
                        <a:rPr lang="en-US" sz="1800" b="1" dirty="0">
                          <a:effectLst/>
                        </a:rPr>
                        <a:t>Androgen-modulating agents </a:t>
                      </a:r>
                      <a:endParaRPr lang="en-IN" sz="1800" b="1" dirty="0">
                        <a:effectLst/>
                      </a:endParaRPr>
                    </a:p>
                    <a:p>
                      <a:pPr marL="342900" lvl="0" indent="-342900">
                        <a:lnSpc>
                          <a:spcPct val="115000"/>
                        </a:lnSpc>
                        <a:spcAft>
                          <a:spcPts val="0"/>
                        </a:spcAft>
                        <a:buFont typeface="Times New Roman" panose="02020603050405020304" pitchFamily="18" charset="0"/>
                        <a:buChar char="•"/>
                      </a:pPr>
                      <a:r>
                        <a:rPr lang="en-US" sz="1800" b="1" dirty="0">
                          <a:effectLst/>
                        </a:rPr>
                        <a:t>No beneficial effect on PR but decrease duration &amp; dose of GT</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9422538"/>
                  </a:ext>
                </a:extLst>
              </a:tr>
              <a:tr h="545524">
                <a:tc>
                  <a:txBody>
                    <a:bodyPr/>
                    <a:lstStyle/>
                    <a:p>
                      <a:pPr>
                        <a:lnSpc>
                          <a:spcPct val="115000"/>
                        </a:lnSpc>
                        <a:spcAft>
                          <a:spcPts val="0"/>
                        </a:spcAft>
                      </a:pPr>
                      <a:r>
                        <a:rPr lang="en-US" sz="2400" b="1" dirty="0">
                          <a:solidFill>
                            <a:srgbClr val="2C1DD0"/>
                          </a:solidFill>
                          <a:effectLst/>
                        </a:rPr>
                        <a:t>L-arginine </a:t>
                      </a:r>
                      <a:endParaRPr lang="en-IN" sz="2400" b="1" dirty="0">
                        <a:solidFill>
                          <a:srgbClr val="2C1DD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spcBef>
                          <a:spcPts val="1000"/>
                        </a:spcBef>
                        <a:spcAft>
                          <a:spcPts val="0"/>
                        </a:spcAft>
                        <a:buFont typeface="Times New Roman" panose="02020603050405020304" pitchFamily="18" charset="0"/>
                        <a:buChar char="•"/>
                      </a:pPr>
                      <a:r>
                        <a:rPr lang="en-US" sz="1800" b="1" dirty="0">
                          <a:effectLst/>
                        </a:rPr>
                        <a:t>no beneficial effect on PR</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8001908"/>
                  </a:ext>
                </a:extLst>
              </a:tr>
              <a:tr h="545524">
                <a:tc>
                  <a:txBody>
                    <a:bodyPr/>
                    <a:lstStyle/>
                    <a:p>
                      <a:pPr>
                        <a:lnSpc>
                          <a:spcPct val="115000"/>
                        </a:lnSpc>
                        <a:spcAft>
                          <a:spcPts val="0"/>
                        </a:spcAft>
                      </a:pPr>
                      <a:r>
                        <a:rPr lang="en-US" sz="2400" b="1" dirty="0">
                          <a:solidFill>
                            <a:srgbClr val="2C1DD0"/>
                          </a:solidFill>
                          <a:effectLst/>
                        </a:rPr>
                        <a:t>low-dose aspirin</a:t>
                      </a:r>
                      <a:endParaRPr lang="en-IN" sz="2400" b="1" dirty="0">
                        <a:solidFill>
                          <a:srgbClr val="2C1DD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spcBef>
                          <a:spcPts val="1000"/>
                        </a:spcBef>
                        <a:spcAft>
                          <a:spcPts val="0"/>
                        </a:spcAft>
                        <a:buFont typeface="Times New Roman" panose="02020603050405020304" pitchFamily="18" charset="0"/>
                        <a:buChar char="•"/>
                      </a:pPr>
                      <a:r>
                        <a:rPr lang="en-US" sz="1800" b="1" dirty="0">
                          <a:effectLst/>
                        </a:rPr>
                        <a:t>Beneficial effect of low-dose aspirin is not currently supported </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8071183"/>
                  </a:ext>
                </a:extLst>
              </a:tr>
              <a:tr h="889479">
                <a:tc>
                  <a:txBody>
                    <a:bodyPr/>
                    <a:lstStyle/>
                    <a:p>
                      <a:pPr>
                        <a:lnSpc>
                          <a:spcPct val="115000"/>
                        </a:lnSpc>
                        <a:spcAft>
                          <a:spcPts val="0"/>
                        </a:spcAft>
                      </a:pPr>
                      <a:r>
                        <a:rPr lang="en-US" sz="2400" b="1" dirty="0">
                          <a:solidFill>
                            <a:srgbClr val="2C1DD0"/>
                          </a:solidFill>
                          <a:effectLst/>
                        </a:rPr>
                        <a:t>Colony stimulating factor 1 (CSF-1)</a:t>
                      </a:r>
                      <a:endParaRPr lang="en-IN" sz="24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spcBef>
                          <a:spcPts val="1000"/>
                        </a:spcBef>
                        <a:spcAft>
                          <a:spcPts val="0"/>
                        </a:spcAft>
                        <a:buFont typeface="Times New Roman" panose="02020603050405020304" pitchFamily="18" charset="0"/>
                        <a:buChar char="•"/>
                      </a:pPr>
                      <a:r>
                        <a:rPr lang="en-US" sz="1800" b="1" dirty="0">
                          <a:effectLst/>
                        </a:rPr>
                        <a:t>controlled trials required to assess the efficacy of CSF-1 as adjuvant therapy for poor responders</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2053954"/>
                  </a:ext>
                </a:extLst>
              </a:tr>
            </a:tbl>
          </a:graphicData>
        </a:graphic>
      </p:graphicFrame>
    </p:spTree>
    <p:extLst>
      <p:ext uri="{BB962C8B-B14F-4D97-AF65-F5344CB8AC3E}">
        <p14:creationId xmlns:p14="http://schemas.microsoft.com/office/powerpoint/2010/main" val="850490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3C9135-14FC-0141-9F48-7AB4FA6D7750}"/>
              </a:ext>
            </a:extLst>
          </p:cNvPr>
          <p:cNvGraphicFramePr>
            <a:graphicFrameLocks noGrp="1"/>
          </p:cNvGraphicFramePr>
          <p:nvPr>
            <p:extLst>
              <p:ext uri="{D42A27DB-BD31-4B8C-83A1-F6EECF244321}">
                <p14:modId xmlns:p14="http://schemas.microsoft.com/office/powerpoint/2010/main" val="3646555779"/>
              </p:ext>
            </p:extLst>
          </p:nvPr>
        </p:nvGraphicFramePr>
        <p:xfrm>
          <a:off x="389744" y="254833"/>
          <a:ext cx="11677338" cy="6292750"/>
        </p:xfrm>
        <a:graphic>
          <a:graphicData uri="http://schemas.openxmlformats.org/drawingml/2006/table">
            <a:tbl>
              <a:tblPr firstRow="1" firstCol="1" bandRow="1">
                <a:tableStyleId>{2D5ABB26-0587-4C30-8999-92F81FD0307C}</a:tableStyleId>
              </a:tblPr>
              <a:tblGrid>
                <a:gridCol w="2897385">
                  <a:extLst>
                    <a:ext uri="{9D8B030D-6E8A-4147-A177-3AD203B41FA5}">
                      <a16:colId xmlns:a16="http://schemas.microsoft.com/office/drawing/2014/main" val="2010628168"/>
                    </a:ext>
                  </a:extLst>
                </a:gridCol>
                <a:gridCol w="8779953">
                  <a:extLst>
                    <a:ext uri="{9D8B030D-6E8A-4147-A177-3AD203B41FA5}">
                      <a16:colId xmlns:a16="http://schemas.microsoft.com/office/drawing/2014/main" val="4285073116"/>
                    </a:ext>
                  </a:extLst>
                </a:gridCol>
              </a:tblGrid>
              <a:tr h="572670">
                <a:tc>
                  <a:txBody>
                    <a:bodyPr/>
                    <a:lstStyle/>
                    <a:p>
                      <a:pPr algn="ctr">
                        <a:lnSpc>
                          <a:spcPct val="100000"/>
                        </a:lnSpc>
                        <a:spcAft>
                          <a:spcPts val="0"/>
                        </a:spcAft>
                      </a:pPr>
                      <a:r>
                        <a:rPr lang="en-US" sz="2400" b="1" dirty="0">
                          <a:solidFill>
                            <a:srgbClr val="C00000"/>
                          </a:solidFill>
                          <a:effectLst/>
                        </a:rPr>
                        <a:t>Other Adjuvants</a:t>
                      </a:r>
                      <a:endParaRPr lang="en-IN"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2400" b="1" dirty="0">
                          <a:solidFill>
                            <a:srgbClr val="C00000"/>
                          </a:solidFill>
                          <a:effectLst/>
                        </a:rPr>
                        <a:t>Application</a:t>
                      </a:r>
                      <a:endParaRPr lang="en-IN"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115846"/>
                  </a:ext>
                </a:extLst>
              </a:tr>
              <a:tr h="1921267">
                <a:tc>
                  <a:txBody>
                    <a:bodyPr/>
                    <a:lstStyle/>
                    <a:p>
                      <a:pPr>
                        <a:lnSpc>
                          <a:spcPct val="100000"/>
                        </a:lnSpc>
                        <a:spcAft>
                          <a:spcPts val="0"/>
                        </a:spcAft>
                      </a:pPr>
                      <a:r>
                        <a:rPr lang="en-US" sz="2400" b="1" dirty="0">
                          <a:solidFill>
                            <a:srgbClr val="2C1DD0"/>
                          </a:solidFill>
                          <a:effectLst/>
                        </a:rPr>
                        <a:t>Antioxidants</a:t>
                      </a:r>
                      <a:endParaRPr lang="en-IN" sz="2400" b="1" dirty="0">
                        <a:solidFill>
                          <a:srgbClr val="2C1DD0"/>
                        </a:solidFill>
                        <a:effectLst/>
                      </a:endParaRPr>
                    </a:p>
                    <a:p>
                      <a:pPr>
                        <a:lnSpc>
                          <a:spcPct val="100000"/>
                        </a:lnSpc>
                        <a:spcAft>
                          <a:spcPts val="0"/>
                        </a:spcAft>
                      </a:pPr>
                      <a:r>
                        <a:rPr lang="en-US" sz="2400" b="1" dirty="0">
                          <a:solidFill>
                            <a:srgbClr val="2C1DD0"/>
                          </a:solidFill>
                          <a:effectLst/>
                        </a:rPr>
                        <a:t> </a:t>
                      </a:r>
                      <a:endParaRPr lang="en-IN" sz="24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Times New Roman" panose="02020603050405020304" pitchFamily="18" charset="0"/>
                        <a:buChar char="•"/>
                      </a:pPr>
                      <a:r>
                        <a:rPr lang="en-US" sz="1800" b="1" dirty="0">
                          <a:effectLst/>
                        </a:rPr>
                        <a:t>Supplementing diets with mitochondrial nutrients such as CoQ10 and r-alpha lipoic acid may potentially be beneficial</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Increased Oxidative Stress results in </a:t>
                      </a:r>
                      <a:endParaRPr lang="en-IN" sz="1800" b="1" dirty="0">
                        <a:effectLst/>
                      </a:endParaRPr>
                    </a:p>
                    <a:p>
                      <a:pPr marL="1143000" lvl="2" indent="-228600">
                        <a:lnSpc>
                          <a:spcPct val="100000"/>
                        </a:lnSpc>
                        <a:spcBef>
                          <a:spcPts val="1000"/>
                        </a:spcBef>
                        <a:spcAft>
                          <a:spcPts val="0"/>
                        </a:spcAft>
                        <a:buFont typeface="Wingdings" pitchFamily="2" charset="2"/>
                        <a:buChar char=""/>
                      </a:pPr>
                      <a:r>
                        <a:rPr lang="en-US" sz="1800" b="1" dirty="0">
                          <a:effectLst/>
                        </a:rPr>
                        <a:t>altered glucose metabolism</a:t>
                      </a:r>
                      <a:endParaRPr lang="en-IN" sz="1800" b="1" dirty="0">
                        <a:effectLst/>
                      </a:endParaRPr>
                    </a:p>
                    <a:p>
                      <a:pPr marL="1143000" lvl="2" indent="-228600">
                        <a:lnSpc>
                          <a:spcPct val="100000"/>
                        </a:lnSpc>
                        <a:spcBef>
                          <a:spcPts val="1000"/>
                        </a:spcBef>
                        <a:spcAft>
                          <a:spcPts val="0"/>
                        </a:spcAft>
                        <a:buFont typeface="Wingdings" pitchFamily="2" charset="2"/>
                        <a:buChar char=""/>
                      </a:pPr>
                      <a:r>
                        <a:rPr lang="en-US" sz="1800" b="1" dirty="0">
                          <a:effectLst/>
                        </a:rPr>
                        <a:t>antiglycation defenses</a:t>
                      </a:r>
                      <a:endParaRPr lang="en-IN" sz="1800" b="1" dirty="0">
                        <a:effectLst/>
                      </a:endParaRPr>
                    </a:p>
                    <a:p>
                      <a:pPr marL="1143000" lvl="2" indent="-228600">
                        <a:lnSpc>
                          <a:spcPct val="100000"/>
                        </a:lnSpc>
                        <a:spcBef>
                          <a:spcPts val="1000"/>
                        </a:spcBef>
                        <a:spcAft>
                          <a:spcPts val="0"/>
                        </a:spcAft>
                        <a:buFont typeface="Wingdings" pitchFamily="2" charset="2"/>
                        <a:buChar char=""/>
                      </a:pPr>
                      <a:r>
                        <a:rPr lang="en-US" sz="1800" b="1" dirty="0">
                          <a:effectLst/>
                        </a:rPr>
                        <a:t>mitochondrial dysfunction</a:t>
                      </a:r>
                      <a:endParaRPr lang="en-IN" sz="1800" b="1" dirty="0">
                        <a:effectLst/>
                      </a:endParaRPr>
                    </a:p>
                    <a:p>
                      <a:pPr marL="1143000" lvl="2" indent="-228600">
                        <a:lnSpc>
                          <a:spcPct val="100000"/>
                        </a:lnSpc>
                        <a:spcBef>
                          <a:spcPts val="1000"/>
                        </a:spcBef>
                        <a:spcAft>
                          <a:spcPts val="0"/>
                        </a:spcAft>
                        <a:buFont typeface="Wingdings" pitchFamily="2" charset="2"/>
                        <a:buChar char=""/>
                      </a:pPr>
                      <a:r>
                        <a:rPr lang="en-US" sz="1800" b="1" dirty="0">
                          <a:effectLst/>
                        </a:rPr>
                        <a:t>progressive metabolic impairment</a:t>
                      </a:r>
                      <a:endParaRPr lang="en-IN"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1019738"/>
                  </a:ext>
                </a:extLst>
              </a:tr>
              <a:tr h="1656001">
                <a:tc>
                  <a:txBody>
                    <a:bodyPr/>
                    <a:lstStyle/>
                    <a:p>
                      <a:pPr>
                        <a:lnSpc>
                          <a:spcPct val="100000"/>
                        </a:lnSpc>
                        <a:spcAft>
                          <a:spcPts val="0"/>
                        </a:spcAft>
                      </a:pPr>
                      <a:r>
                        <a:rPr lang="en-US" sz="2400" b="1" dirty="0">
                          <a:solidFill>
                            <a:srgbClr val="2C1DD0"/>
                          </a:solidFill>
                          <a:effectLst/>
                        </a:rPr>
                        <a:t>Micronutrients</a:t>
                      </a:r>
                      <a:endParaRPr lang="en-IN" sz="24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Times New Roman" panose="02020603050405020304" pitchFamily="18" charset="0"/>
                        <a:buChar char="•"/>
                      </a:pPr>
                      <a:r>
                        <a:rPr lang="en-US" sz="1800" b="1" dirty="0">
                          <a:effectLst/>
                        </a:rPr>
                        <a:t>Iron: Reduces risk of anovulatory infertility  </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Green tea: has positive effect on glucose metabolism                             </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Zinc: plays an important role in ovulation                                         </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Vitamin B12, folic acid pyridoxine: reduces homocysteine levels, which if raised can lead to defective ovulation                                                        </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Chaste berry: used to treat hormonal imbalances in women because it has an immediate effect on pituitary gland                                           </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L Arginine: helps to –optimize oocyte quality &amp; maturation.</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Alpha lipoic acid: modulates insulin sensitivity                                   </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114883"/>
                  </a:ext>
                </a:extLst>
              </a:tr>
              <a:tr h="544752">
                <a:tc>
                  <a:txBody>
                    <a:bodyPr/>
                    <a:lstStyle/>
                    <a:p>
                      <a:pPr>
                        <a:lnSpc>
                          <a:spcPct val="100000"/>
                        </a:lnSpc>
                        <a:spcAft>
                          <a:spcPts val="0"/>
                        </a:spcAft>
                      </a:pPr>
                      <a:r>
                        <a:rPr lang="en-US" sz="2400" b="1" dirty="0">
                          <a:solidFill>
                            <a:srgbClr val="2C1DD0"/>
                          </a:solidFill>
                          <a:effectLst/>
                        </a:rPr>
                        <a:t>L methyl folate:</a:t>
                      </a:r>
                      <a:endParaRPr lang="en-IN" sz="2400" b="1" dirty="0">
                        <a:solidFill>
                          <a:srgbClr val="2C1DD0"/>
                        </a:solidFill>
                        <a:effectLst/>
                      </a:endParaRPr>
                    </a:p>
                    <a:p>
                      <a:pPr>
                        <a:lnSpc>
                          <a:spcPct val="100000"/>
                        </a:lnSpc>
                        <a:spcAft>
                          <a:spcPts val="0"/>
                        </a:spcAft>
                      </a:pPr>
                      <a:r>
                        <a:rPr lang="en-US" sz="2400" b="1" dirty="0">
                          <a:solidFill>
                            <a:srgbClr val="2C1DD0"/>
                          </a:solidFill>
                          <a:effectLst/>
                        </a:rPr>
                        <a:t> </a:t>
                      </a:r>
                      <a:endParaRPr lang="en-IN" sz="24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00000"/>
                        </a:lnSpc>
                        <a:spcBef>
                          <a:spcPts val="1000"/>
                        </a:spcBef>
                        <a:spcAft>
                          <a:spcPts val="0"/>
                        </a:spcAft>
                        <a:buFont typeface="Times New Roman" panose="02020603050405020304" pitchFamily="18" charset="0"/>
                        <a:buChar char="•"/>
                      </a:pPr>
                      <a:r>
                        <a:rPr lang="en-US" sz="1800" b="1" dirty="0">
                          <a:effectLst/>
                        </a:rPr>
                        <a:t>role in cell growth &amp; differentiation</a:t>
                      </a:r>
                      <a:endParaRPr lang="en-IN" sz="1800" b="1" dirty="0">
                        <a:effectLst/>
                      </a:endParaRPr>
                    </a:p>
                    <a:p>
                      <a:pPr marL="342900" lvl="0" indent="-342900">
                        <a:lnSpc>
                          <a:spcPct val="100000"/>
                        </a:lnSpc>
                        <a:spcAft>
                          <a:spcPts val="0"/>
                        </a:spcAft>
                        <a:buFont typeface="Times New Roman" panose="02020603050405020304" pitchFamily="18" charset="0"/>
                        <a:buChar char="•"/>
                      </a:pPr>
                      <a:r>
                        <a:rPr lang="en-US" sz="1800" b="1" dirty="0">
                          <a:effectLst/>
                        </a:rPr>
                        <a:t>reduces homocysteine levels and prevent cardiovascular risk factors associated with PCOS</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5000831"/>
                  </a:ext>
                </a:extLst>
              </a:tr>
            </a:tbl>
          </a:graphicData>
        </a:graphic>
      </p:graphicFrame>
    </p:spTree>
    <p:extLst>
      <p:ext uri="{BB962C8B-B14F-4D97-AF65-F5344CB8AC3E}">
        <p14:creationId xmlns:p14="http://schemas.microsoft.com/office/powerpoint/2010/main" val="14181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31F943A-4496-394F-9865-2D02CE7BA41F}"/>
              </a:ext>
            </a:extLst>
          </p:cNvPr>
          <p:cNvGraphicFramePr>
            <a:graphicFrameLocks noGrp="1"/>
          </p:cNvGraphicFramePr>
          <p:nvPr>
            <p:extLst>
              <p:ext uri="{D42A27DB-BD31-4B8C-83A1-F6EECF244321}">
                <p14:modId xmlns:p14="http://schemas.microsoft.com/office/powerpoint/2010/main" val="3202689015"/>
              </p:ext>
            </p:extLst>
          </p:nvPr>
        </p:nvGraphicFramePr>
        <p:xfrm>
          <a:off x="239842" y="156146"/>
          <a:ext cx="11467476" cy="6701854"/>
        </p:xfrm>
        <a:graphic>
          <a:graphicData uri="http://schemas.openxmlformats.org/drawingml/2006/table">
            <a:tbl>
              <a:tblPr firstRow="1" firstCol="1" bandRow="1">
                <a:tableStyleId>{2D5ABB26-0587-4C30-8999-92F81FD0307C}</a:tableStyleId>
              </a:tblPr>
              <a:tblGrid>
                <a:gridCol w="2901668">
                  <a:extLst>
                    <a:ext uri="{9D8B030D-6E8A-4147-A177-3AD203B41FA5}">
                      <a16:colId xmlns:a16="http://schemas.microsoft.com/office/drawing/2014/main" val="2010628168"/>
                    </a:ext>
                  </a:extLst>
                </a:gridCol>
                <a:gridCol w="8565808">
                  <a:extLst>
                    <a:ext uri="{9D8B030D-6E8A-4147-A177-3AD203B41FA5}">
                      <a16:colId xmlns:a16="http://schemas.microsoft.com/office/drawing/2014/main" val="4285073116"/>
                    </a:ext>
                  </a:extLst>
                </a:gridCol>
              </a:tblGrid>
              <a:tr h="187423">
                <a:tc>
                  <a:txBody>
                    <a:bodyPr/>
                    <a:lstStyle/>
                    <a:p>
                      <a:pPr algn="ctr">
                        <a:lnSpc>
                          <a:spcPct val="150000"/>
                        </a:lnSpc>
                        <a:spcAft>
                          <a:spcPts val="0"/>
                        </a:spcAft>
                      </a:pPr>
                      <a:r>
                        <a:rPr lang="en-US" sz="2400" b="1" dirty="0">
                          <a:solidFill>
                            <a:srgbClr val="C00000"/>
                          </a:solidFill>
                          <a:effectLst/>
                        </a:rPr>
                        <a:t>Other Adjuvants</a:t>
                      </a:r>
                      <a:endParaRPr lang="en-IN"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b="1" dirty="0">
                          <a:solidFill>
                            <a:srgbClr val="C00000"/>
                          </a:solidFill>
                          <a:effectLst/>
                        </a:rPr>
                        <a:t>Application</a:t>
                      </a:r>
                      <a:endParaRPr lang="en-IN"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115846"/>
                  </a:ext>
                </a:extLst>
              </a:tr>
              <a:tr h="729961">
                <a:tc>
                  <a:txBody>
                    <a:bodyPr/>
                    <a:lstStyle/>
                    <a:p>
                      <a:pPr>
                        <a:lnSpc>
                          <a:spcPct val="150000"/>
                        </a:lnSpc>
                        <a:spcAft>
                          <a:spcPts val="0"/>
                        </a:spcAft>
                      </a:pPr>
                      <a:r>
                        <a:rPr lang="en-US" sz="2400" b="1" dirty="0">
                          <a:solidFill>
                            <a:srgbClr val="2C1DD0"/>
                          </a:solidFill>
                          <a:effectLst/>
                        </a:rPr>
                        <a:t>Co enzyme Q10 </a:t>
                      </a:r>
                      <a:endParaRPr lang="en-IN" sz="2400" b="1" dirty="0">
                        <a:solidFill>
                          <a:srgbClr val="2C1DD0"/>
                        </a:solidFill>
                        <a:effectLst/>
                      </a:endParaRPr>
                    </a:p>
                    <a:p>
                      <a:pPr>
                        <a:lnSpc>
                          <a:spcPct val="150000"/>
                        </a:lnSpc>
                        <a:spcAft>
                          <a:spcPts val="0"/>
                        </a:spcAft>
                      </a:pPr>
                      <a:r>
                        <a:rPr lang="en-US" sz="2400" b="1" dirty="0">
                          <a:solidFill>
                            <a:srgbClr val="2C1DD0"/>
                          </a:solidFill>
                          <a:effectLst/>
                        </a:rPr>
                        <a:t> </a:t>
                      </a:r>
                      <a:endParaRPr lang="en-IN" sz="24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50000"/>
                        </a:lnSpc>
                        <a:spcBef>
                          <a:spcPts val="1000"/>
                        </a:spcBef>
                        <a:spcAft>
                          <a:spcPts val="0"/>
                        </a:spcAft>
                        <a:buFont typeface="Times New Roman" panose="02020603050405020304" pitchFamily="18" charset="0"/>
                        <a:buChar char="•"/>
                      </a:pPr>
                      <a:r>
                        <a:rPr lang="en-US" sz="2000" b="1" dirty="0">
                          <a:effectLst/>
                        </a:rPr>
                        <a:t>functions as an intercellular antioxidant. intermediate of the electron transport system in the mitochondria. </a:t>
                      </a:r>
                      <a:endParaRPr lang="en-IN" sz="2000" b="1" dirty="0">
                        <a:effectLst/>
                      </a:endParaRPr>
                    </a:p>
                    <a:p>
                      <a:pPr marL="342900" lvl="0" indent="-342900">
                        <a:lnSpc>
                          <a:spcPct val="150000"/>
                        </a:lnSpc>
                        <a:spcAft>
                          <a:spcPts val="0"/>
                        </a:spcAft>
                        <a:buFont typeface="Times New Roman" panose="02020603050405020304" pitchFamily="18" charset="0"/>
                        <a:buChar char="•"/>
                      </a:pPr>
                      <a:r>
                        <a:rPr lang="en-US" sz="2000" b="1" dirty="0">
                          <a:effectLst/>
                        </a:rPr>
                        <a:t>necessary for ATP production. </a:t>
                      </a:r>
                      <a:endParaRPr lang="en-IN" sz="2000" b="1" dirty="0">
                        <a:effectLst/>
                      </a:endParaRPr>
                    </a:p>
                    <a:p>
                      <a:pPr marL="342900" lvl="0" indent="-342900">
                        <a:lnSpc>
                          <a:spcPct val="150000"/>
                        </a:lnSpc>
                        <a:spcAft>
                          <a:spcPts val="0"/>
                        </a:spcAft>
                        <a:buFont typeface="Times New Roman" panose="02020603050405020304" pitchFamily="18" charset="0"/>
                        <a:buChar char="•"/>
                      </a:pPr>
                      <a:r>
                        <a:rPr lang="en-US" sz="2000" b="1" dirty="0">
                          <a:effectLst/>
                        </a:rPr>
                        <a:t>Important for aging ovary, PCOS.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5309047"/>
                  </a:ext>
                </a:extLst>
              </a:tr>
              <a:tr h="729961">
                <a:tc>
                  <a:txBody>
                    <a:bodyPr/>
                    <a:lstStyle/>
                    <a:p>
                      <a:pPr>
                        <a:lnSpc>
                          <a:spcPct val="150000"/>
                        </a:lnSpc>
                        <a:spcAft>
                          <a:spcPts val="0"/>
                        </a:spcAft>
                      </a:pPr>
                      <a:r>
                        <a:rPr lang="en-US" sz="2400" b="1" dirty="0" err="1">
                          <a:solidFill>
                            <a:srgbClr val="2C1DD0"/>
                          </a:solidFill>
                          <a:effectLst/>
                        </a:rPr>
                        <a:t>Vit</a:t>
                      </a:r>
                      <a:r>
                        <a:rPr lang="en-US" sz="2400" b="1" dirty="0">
                          <a:solidFill>
                            <a:srgbClr val="2C1DD0"/>
                          </a:solidFill>
                          <a:effectLst/>
                        </a:rPr>
                        <a:t> D</a:t>
                      </a:r>
                      <a:r>
                        <a:rPr lang="en-US" sz="2400" b="1" baseline="-25000" dirty="0">
                          <a:solidFill>
                            <a:srgbClr val="2C1DD0"/>
                          </a:solidFill>
                          <a:effectLst/>
                        </a:rPr>
                        <a:t>3</a:t>
                      </a:r>
                      <a:r>
                        <a:rPr lang="en-US" sz="2400" b="1" dirty="0">
                          <a:solidFill>
                            <a:srgbClr val="2C1DD0"/>
                          </a:solidFill>
                          <a:effectLst/>
                        </a:rPr>
                        <a:t>  </a:t>
                      </a:r>
                      <a:endParaRPr lang="en-IN" sz="2400" b="1" dirty="0">
                        <a:solidFill>
                          <a:srgbClr val="2C1DD0"/>
                        </a:solidFill>
                        <a:effectLst/>
                      </a:endParaRPr>
                    </a:p>
                    <a:p>
                      <a:pPr>
                        <a:lnSpc>
                          <a:spcPct val="150000"/>
                        </a:lnSpc>
                        <a:spcAft>
                          <a:spcPts val="0"/>
                        </a:spcAft>
                      </a:pPr>
                      <a:r>
                        <a:rPr lang="en-US" sz="2400" b="1" dirty="0">
                          <a:solidFill>
                            <a:srgbClr val="2C1DD0"/>
                          </a:solidFill>
                          <a:effectLst/>
                        </a:rPr>
                        <a:t> </a:t>
                      </a:r>
                      <a:endParaRPr lang="en-IN" sz="24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50000"/>
                        </a:lnSpc>
                        <a:spcBef>
                          <a:spcPts val="1000"/>
                        </a:spcBef>
                        <a:spcAft>
                          <a:spcPts val="0"/>
                        </a:spcAft>
                        <a:buFont typeface="Times New Roman" panose="02020603050405020304" pitchFamily="18" charset="0"/>
                        <a:buChar char="•"/>
                      </a:pPr>
                      <a:r>
                        <a:rPr lang="en-US" sz="2000" b="1" dirty="0">
                          <a:effectLst/>
                        </a:rPr>
                        <a:t>Sufficient levels of </a:t>
                      </a:r>
                      <a:r>
                        <a:rPr lang="en-US" sz="2000" b="1" dirty="0" err="1">
                          <a:effectLst/>
                        </a:rPr>
                        <a:t>vit</a:t>
                      </a:r>
                      <a:r>
                        <a:rPr lang="en-US" sz="2000" b="1" dirty="0">
                          <a:effectLst/>
                        </a:rPr>
                        <a:t> D</a:t>
                      </a:r>
                      <a:r>
                        <a:rPr lang="en-US" sz="2000" b="1" baseline="-25000" dirty="0">
                          <a:effectLst/>
                        </a:rPr>
                        <a:t>3</a:t>
                      </a:r>
                      <a:r>
                        <a:rPr lang="en-US" sz="2000" b="1" dirty="0">
                          <a:effectLst/>
                        </a:rPr>
                        <a:t> Improves menstrual dysfunction &amp; insulin resistance in PCOS.</a:t>
                      </a:r>
                      <a:endParaRPr lang="en-IN" sz="2000" b="1" dirty="0">
                        <a:effectLst/>
                      </a:endParaRPr>
                    </a:p>
                    <a:p>
                      <a:pPr marL="342900" lvl="0" indent="-342900">
                        <a:lnSpc>
                          <a:spcPct val="150000"/>
                        </a:lnSpc>
                        <a:spcAft>
                          <a:spcPts val="0"/>
                        </a:spcAft>
                        <a:buFont typeface="Times New Roman" panose="02020603050405020304" pitchFamily="18" charset="0"/>
                        <a:buChar char="•"/>
                      </a:pPr>
                      <a:r>
                        <a:rPr lang="en-US" sz="2000" b="1" dirty="0">
                          <a:effectLst/>
                        </a:rPr>
                        <a:t>Sufficient levels of </a:t>
                      </a:r>
                      <a:r>
                        <a:rPr lang="en-US" sz="2000" b="1" dirty="0" err="1">
                          <a:effectLst/>
                        </a:rPr>
                        <a:t>vit</a:t>
                      </a:r>
                      <a:r>
                        <a:rPr lang="en-US" sz="2000" b="1" dirty="0">
                          <a:effectLst/>
                        </a:rPr>
                        <a:t> D</a:t>
                      </a:r>
                      <a:r>
                        <a:rPr lang="en-US" sz="2000" b="1" baseline="-25000" dirty="0">
                          <a:effectLst/>
                        </a:rPr>
                        <a:t>3</a:t>
                      </a:r>
                      <a:r>
                        <a:rPr lang="en-US" sz="2000" b="1" dirty="0">
                          <a:effectLst/>
                        </a:rPr>
                        <a:t> associated with more clinical pregnancy rates following IVF.</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097671"/>
                  </a:ext>
                </a:extLst>
              </a:tr>
              <a:tr h="729961">
                <a:tc>
                  <a:txBody>
                    <a:bodyPr/>
                    <a:lstStyle/>
                    <a:p>
                      <a:pPr>
                        <a:lnSpc>
                          <a:spcPct val="150000"/>
                        </a:lnSpc>
                        <a:spcAft>
                          <a:spcPts val="0"/>
                        </a:spcAft>
                      </a:pPr>
                      <a:r>
                        <a:rPr lang="en-US" sz="2400" b="1" dirty="0">
                          <a:solidFill>
                            <a:srgbClr val="2C1DD0"/>
                          </a:solidFill>
                          <a:effectLst/>
                        </a:rPr>
                        <a:t>Dopamine Agonists</a:t>
                      </a:r>
                      <a:endParaRPr lang="en-IN" sz="24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50000"/>
                        </a:lnSpc>
                        <a:spcBef>
                          <a:spcPts val="1000"/>
                        </a:spcBef>
                        <a:spcAft>
                          <a:spcPts val="0"/>
                        </a:spcAft>
                        <a:buFont typeface="Times New Roman" panose="02020603050405020304" pitchFamily="18" charset="0"/>
                        <a:buChar char="•"/>
                      </a:pPr>
                      <a:r>
                        <a:rPr lang="en-US" sz="2000" b="1" dirty="0">
                          <a:effectLst/>
                        </a:rPr>
                        <a:t>Treatment of hyperprolactinemic disorders, such as pituitary adenomas and idiopathic hyper- </a:t>
                      </a:r>
                      <a:r>
                        <a:rPr lang="en-US" sz="2000" b="1" dirty="0" err="1">
                          <a:effectLst/>
                        </a:rPr>
                        <a:t>prolactinemia</a:t>
                      </a:r>
                      <a:r>
                        <a:rPr lang="en-US" sz="2000" b="1" dirty="0">
                          <a:effectLst/>
                        </a:rPr>
                        <a:t> </a:t>
                      </a:r>
                      <a:endParaRPr lang="en-IN" sz="2000" b="1" dirty="0">
                        <a:effectLst/>
                      </a:endParaRPr>
                    </a:p>
                    <a:p>
                      <a:pPr marL="342900" lvl="0" indent="-342900">
                        <a:lnSpc>
                          <a:spcPct val="150000"/>
                        </a:lnSpc>
                        <a:spcAft>
                          <a:spcPts val="0"/>
                        </a:spcAft>
                        <a:buFont typeface="Times New Roman" panose="02020603050405020304" pitchFamily="18" charset="0"/>
                        <a:buChar char="•"/>
                      </a:pPr>
                      <a:r>
                        <a:rPr lang="en-US" sz="2000" b="1" dirty="0">
                          <a:effectLst/>
                        </a:rPr>
                        <a:t>Reduces the production of VEGF by follicles after </a:t>
                      </a:r>
                      <a:r>
                        <a:rPr lang="en-US" sz="2000" b="1" dirty="0" err="1">
                          <a:effectLst/>
                        </a:rPr>
                        <a:t>hCG</a:t>
                      </a:r>
                      <a:r>
                        <a:rPr lang="en-US" sz="2000" b="1" dirty="0">
                          <a:effectLst/>
                        </a:rPr>
                        <a:t> administration and thus occurrence or intensity of OHSS</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1428025"/>
                  </a:ext>
                </a:extLst>
              </a:tr>
              <a:tr h="358673">
                <a:tc>
                  <a:txBody>
                    <a:bodyPr/>
                    <a:lstStyle/>
                    <a:p>
                      <a:pPr>
                        <a:lnSpc>
                          <a:spcPct val="150000"/>
                        </a:lnSpc>
                        <a:spcAft>
                          <a:spcPts val="0"/>
                        </a:spcAft>
                      </a:pPr>
                      <a:r>
                        <a:rPr lang="en-US" sz="2400" b="1" dirty="0">
                          <a:solidFill>
                            <a:srgbClr val="2C1DD0"/>
                          </a:solidFill>
                          <a:effectLst/>
                        </a:rPr>
                        <a:t>Aspirin</a:t>
                      </a:r>
                      <a:endParaRPr lang="en-IN" sz="2400" b="1" dirty="0">
                        <a:solidFill>
                          <a:srgbClr val="2C1DD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50000"/>
                        </a:lnSpc>
                        <a:spcBef>
                          <a:spcPts val="1000"/>
                        </a:spcBef>
                        <a:spcAft>
                          <a:spcPts val="0"/>
                        </a:spcAft>
                        <a:buFont typeface="Times New Roman" panose="02020603050405020304" pitchFamily="18" charset="0"/>
                        <a:buChar char="•"/>
                      </a:pPr>
                      <a:r>
                        <a:rPr lang="en-US" sz="2000" b="1" dirty="0">
                          <a:effectLst/>
                        </a:rPr>
                        <a:t>more research is needed on potential effects of low-dose aspirin on fecundity and implantation</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656" marR="466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7292256"/>
                  </a:ext>
                </a:extLst>
              </a:tr>
            </a:tbl>
          </a:graphicData>
        </a:graphic>
      </p:graphicFrame>
    </p:spTree>
    <p:extLst>
      <p:ext uri="{BB962C8B-B14F-4D97-AF65-F5344CB8AC3E}">
        <p14:creationId xmlns:p14="http://schemas.microsoft.com/office/powerpoint/2010/main" val="370971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A20A833-411E-3245-B1D6-A836348C6EE5}"/>
              </a:ext>
            </a:extLst>
          </p:cNvPr>
          <p:cNvGraphicFramePr/>
          <p:nvPr>
            <p:extLst>
              <p:ext uri="{D42A27DB-BD31-4B8C-83A1-F6EECF244321}">
                <p14:modId xmlns:p14="http://schemas.microsoft.com/office/powerpoint/2010/main" val="2827328870"/>
              </p:ext>
            </p:extLst>
          </p:nvPr>
        </p:nvGraphicFramePr>
        <p:xfrm>
          <a:off x="143238" y="89940"/>
          <a:ext cx="12048761" cy="6715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8509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798</Words>
  <Application>Microsoft Macintosh PowerPoint</Application>
  <PresentationFormat>Widescreen</PresentationFormat>
  <Paragraphs>139</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Bold</vt:lpstr>
      <vt:lpstr>Symbol</vt:lpstr>
      <vt:lpstr>Times New Roman</vt:lpstr>
      <vt:lpstr>Wingdings</vt:lpstr>
      <vt:lpstr>Office Theme</vt:lpstr>
      <vt:lpstr>Adjuvants for Ovulation Induction </vt:lpstr>
      <vt:lpstr>Need of adjuvant therapies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Madhuri Patil</dc:creator>
  <cp:lastModifiedBy>Madhuri Patil</cp:lastModifiedBy>
  <cp:revision>10</cp:revision>
  <dcterms:created xsi:type="dcterms:W3CDTF">2018-07-10T07:30:18Z</dcterms:created>
  <dcterms:modified xsi:type="dcterms:W3CDTF">2019-07-30T07:39:18Z</dcterms:modified>
</cp:coreProperties>
</file>